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61" r:id="rId5"/>
    <p:sldId id="260" r:id="rId6"/>
    <p:sldId id="264" r:id="rId7"/>
    <p:sldId id="263" r:id="rId8"/>
    <p:sldId id="266" r:id="rId9"/>
    <p:sldId id="267" r:id="rId10"/>
    <p:sldId id="271" r:id="rId11"/>
    <p:sldId id="265" r:id="rId12"/>
    <p:sldId id="272" r:id="rId13"/>
    <p:sldId id="273" r:id="rId14"/>
    <p:sldId id="268" r:id="rId15"/>
    <p:sldId id="269" r:id="rId16"/>
    <p:sldId id="270" r:id="rId17"/>
    <p:sldId id="259"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F56256-889B-4254-AB28-4855D30E6B8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F2BE91F-9F8D-44AE-B0D7-5FB8E4F83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48B6288-A067-4B51-B8CE-0D9497FFC7E9}"/>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AF93F362-9084-4F63-83D1-25760712B24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2B812F-2BCC-41B3-933F-83C73FE84D24}"/>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369899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12772-89D0-400A-BEF8-87337A72543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B55306F-5B6B-4BDC-9563-9CC58A9EAB9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EA9E079-B298-46A3-8135-3E282ACD636D}"/>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FCB01CDC-6354-435E-B6D2-1D20F6E0D9E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BDE2018-E4CC-44A9-A326-63BE42325204}"/>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177833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01ED447-C50F-45FA-A5EB-AAAB8D945AC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909B7E9-0692-42F0-821B-20A3687B501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93820F8-E3E9-41B1-8BAB-385888815A6A}"/>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76C1C08E-3BF6-4B88-9493-943B19CE160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4880006-F90B-438B-8F0C-62DA7DECAD6B}"/>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39018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AD42C-A910-4F0F-8625-A9C631FCC9A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DE6630E-A82F-456A-83A5-84E0414B616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3ED9E4-A44A-48D6-B2C7-437F2F9CE85C}"/>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E657BF6D-4083-47A4-96C7-DB5DE629AC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2651010-BD09-4DD2-BC04-6D476110EB09}"/>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279085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9F380-670A-4F15-9FD5-8F1B9E4989E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FC55B47-7155-490D-98AD-8327A4786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8EFBCC0-97CD-43DC-9EFA-3BEA96C277AC}"/>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6C43733B-C415-44E0-8DEC-CEEAE8FC9B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76CAD56-CFCF-4A0A-A3F4-2979496B280E}"/>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232785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6C2D5-411A-4D00-AE90-FA2B6E7C1B3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5A85712-560B-45A8-A19C-D82CD4E0CF5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A7750EE-76E5-46DE-9288-5A39A9BBAB0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B9B80C4-4E38-4BBB-A43C-C945D9B962CB}"/>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6" name="Fußzeilenplatzhalter 5">
            <a:extLst>
              <a:ext uri="{FF2B5EF4-FFF2-40B4-BE49-F238E27FC236}">
                <a16:creationId xmlns:a16="http://schemas.microsoft.com/office/drawing/2014/main" id="{4270D1FC-261E-413A-9ADC-D0F19B04411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AA46A74-FB2C-47A4-8D23-0CC00AE38999}"/>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207921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FABFE-E81A-4C4C-89D7-9C71B0A24E8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3CCC12B-F11D-4FD4-A986-65407C98E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7A8EE1F-165F-4C95-9BF3-C509F8F6F94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845585D-87A4-4D3A-84CF-6671C9D7A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7D594CC-49C2-4EB9-BA64-2FFE40AC7FC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034A295-6538-4530-84C3-229853AC2922}"/>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8" name="Fußzeilenplatzhalter 7">
            <a:extLst>
              <a:ext uri="{FF2B5EF4-FFF2-40B4-BE49-F238E27FC236}">
                <a16:creationId xmlns:a16="http://schemas.microsoft.com/office/drawing/2014/main" id="{22915983-1B3F-4ECE-8C22-C6B7541B489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3F5FBB6-0696-4B89-BFD0-DBFF44AC264A}"/>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247084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7CF928-5AED-4452-AAFA-99EEA2E5661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B51ECB9-84DC-4C13-82DF-BBBAB5EECF9E}"/>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4" name="Fußzeilenplatzhalter 3">
            <a:extLst>
              <a:ext uri="{FF2B5EF4-FFF2-40B4-BE49-F238E27FC236}">
                <a16:creationId xmlns:a16="http://schemas.microsoft.com/office/drawing/2014/main" id="{3E77A5A2-8108-443E-8AD4-B69B4FB5FDC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E68FFD2-EBDE-42BD-A5BF-8A8FE1559112}"/>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387152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5E9AE3D-35A8-490E-9320-B3365BF2146A}"/>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3" name="Fußzeilenplatzhalter 2">
            <a:extLst>
              <a:ext uri="{FF2B5EF4-FFF2-40B4-BE49-F238E27FC236}">
                <a16:creationId xmlns:a16="http://schemas.microsoft.com/office/drawing/2014/main" id="{5FB2C124-382E-4CE6-BEA5-1BBF229C668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89D153E-2CC8-44B1-A3DA-3A3D698FB109}"/>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36153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BE10B-275D-4FF7-94FF-2D4065BF73E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A891F97-75E3-414E-B978-5FAD6CF03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80DEA4C-7846-4106-96B9-127989115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C47DCA1-7482-4EE3-9F99-5556DCAFB1D2}"/>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6" name="Fußzeilenplatzhalter 5">
            <a:extLst>
              <a:ext uri="{FF2B5EF4-FFF2-40B4-BE49-F238E27FC236}">
                <a16:creationId xmlns:a16="http://schemas.microsoft.com/office/drawing/2014/main" id="{E94BDCC5-478A-434C-8EBA-EED8243CCB4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053BD50-F2DF-43CE-9AAE-0F5D3C4E6BE7}"/>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329392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38D09-5AE4-4164-8C19-15C4FE0E055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08D9911-8A5E-4333-B381-02233584EF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7EEF659-EAF7-45DE-A66C-664DB2AD9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94662B3-66F0-43BF-87CF-1E9D64005429}"/>
              </a:ext>
            </a:extLst>
          </p:cNvPr>
          <p:cNvSpPr>
            <a:spLocks noGrp="1"/>
          </p:cNvSpPr>
          <p:nvPr>
            <p:ph type="dt" sz="half" idx="10"/>
          </p:nvPr>
        </p:nvSpPr>
        <p:spPr/>
        <p:txBody>
          <a:bodyPr/>
          <a:lstStyle/>
          <a:p>
            <a:fld id="{B5316999-31FC-4E04-8A98-F2A31811BCE5}" type="datetimeFigureOut">
              <a:rPr lang="de-DE" smtClean="0"/>
              <a:t>15.07.2021</a:t>
            </a:fld>
            <a:endParaRPr lang="de-DE"/>
          </a:p>
        </p:txBody>
      </p:sp>
      <p:sp>
        <p:nvSpPr>
          <p:cNvPr id="6" name="Fußzeilenplatzhalter 5">
            <a:extLst>
              <a:ext uri="{FF2B5EF4-FFF2-40B4-BE49-F238E27FC236}">
                <a16:creationId xmlns:a16="http://schemas.microsoft.com/office/drawing/2014/main" id="{C4B4DE86-A70B-4F74-991F-FFA1AB47A0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01EA32A-DCC7-45B1-94FD-661E2DEEA4C3}"/>
              </a:ext>
            </a:extLst>
          </p:cNvPr>
          <p:cNvSpPr>
            <a:spLocks noGrp="1"/>
          </p:cNvSpPr>
          <p:nvPr>
            <p:ph type="sldNum" sz="quarter" idx="12"/>
          </p:nvPr>
        </p:nvSpPr>
        <p:spPr/>
        <p:txBody>
          <a:bodyPr/>
          <a:lstStyle/>
          <a:p>
            <a:fld id="{B48A09E4-32B0-44F3-AD46-69612C967D89}" type="slidenum">
              <a:rPr lang="de-DE" smtClean="0"/>
              <a:t>‹Nr.›</a:t>
            </a:fld>
            <a:endParaRPr lang="de-DE"/>
          </a:p>
        </p:txBody>
      </p:sp>
    </p:spTree>
    <p:extLst>
      <p:ext uri="{BB962C8B-B14F-4D97-AF65-F5344CB8AC3E}">
        <p14:creationId xmlns:p14="http://schemas.microsoft.com/office/powerpoint/2010/main" val="202509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28CF1D4-A9D2-4F72-AEA9-DF32458FD9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7084F3C-707B-4CE9-A857-7532B01A9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0B8FE0B-3538-4052-84DE-01FF9D6ACA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16999-31FC-4E04-8A98-F2A31811BCE5}" type="datetimeFigureOut">
              <a:rPr lang="de-DE" smtClean="0"/>
              <a:t>15.07.2021</a:t>
            </a:fld>
            <a:endParaRPr lang="de-DE"/>
          </a:p>
        </p:txBody>
      </p:sp>
      <p:sp>
        <p:nvSpPr>
          <p:cNvPr id="5" name="Fußzeilenplatzhalter 4">
            <a:extLst>
              <a:ext uri="{FF2B5EF4-FFF2-40B4-BE49-F238E27FC236}">
                <a16:creationId xmlns:a16="http://schemas.microsoft.com/office/drawing/2014/main" id="{D8293C06-D042-4264-9CEA-B0DA1E14E5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8F6D5A1-A6E5-490A-BACE-C35BD6824A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A09E4-32B0-44F3-AD46-69612C967D89}" type="slidenum">
              <a:rPr lang="de-DE" smtClean="0"/>
              <a:t>‹Nr.›</a:t>
            </a:fld>
            <a:endParaRPr lang="de-DE"/>
          </a:p>
        </p:txBody>
      </p:sp>
    </p:spTree>
    <p:extLst>
      <p:ext uri="{BB962C8B-B14F-4D97-AF65-F5344CB8AC3E}">
        <p14:creationId xmlns:p14="http://schemas.microsoft.com/office/powerpoint/2010/main" val="16647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dirty="0">
                <a:solidFill>
                  <a:schemeClr val="tx1"/>
                </a:solidFill>
              </a:rPr>
              <a:t>Grund für den Antrag (Problembeschreibung)</a:t>
            </a:r>
          </a:p>
          <a:p>
            <a:pPr marL="342900" indent="-342900">
              <a:lnSpc>
                <a:spcPct val="150000"/>
              </a:lnSpc>
              <a:buFont typeface="+mj-lt"/>
              <a:buAutoNum type="arabicPeriod"/>
            </a:pPr>
            <a:r>
              <a:rPr lang="de-DE" sz="2000" dirty="0">
                <a:solidFill>
                  <a:schemeClr val="tx1"/>
                </a:solidFill>
              </a:rPr>
              <a:t>Inhalt und Ergänzungen zum Antrag (Lösungsvorschlag)</a:t>
            </a:r>
          </a:p>
          <a:p>
            <a:pPr marL="342900" indent="-342900">
              <a:lnSpc>
                <a:spcPct val="150000"/>
              </a:lnSpc>
              <a:buFont typeface="+mj-lt"/>
              <a:buAutoNum type="arabicPeriod"/>
            </a:pPr>
            <a:r>
              <a:rPr lang="de-DE" sz="2000"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dirty="0">
                <a:solidFill>
                  <a:schemeClr val="tx1"/>
                </a:solidFill>
              </a:rPr>
              <a:t>Anmerkungen aus dem Antrag</a:t>
            </a:r>
          </a:p>
          <a:p>
            <a:pPr marL="342900" indent="-342900">
              <a:lnSpc>
                <a:spcPct val="150000"/>
              </a:lnSpc>
              <a:buFont typeface="+mj-lt"/>
              <a:buAutoNum type="arabicPeriod"/>
            </a:pPr>
            <a:r>
              <a:rPr lang="de-DE" sz="2000"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2983818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967957"/>
          </a:xfrm>
          <a:prstGeom prst="rect">
            <a:avLst/>
          </a:prstGeom>
          <a:noFill/>
        </p:spPr>
        <p:txBody>
          <a:bodyPr wrap="square" rtlCol="0">
            <a:spAutoFit/>
          </a:bodyPr>
          <a:lstStyle/>
          <a:p>
            <a:pPr>
              <a:lnSpc>
                <a:spcPct val="150000"/>
              </a:lnSpc>
            </a:pPr>
            <a:r>
              <a:rPr lang="de-DE" sz="2000" b="1" dirty="0"/>
              <a:t>3. </a:t>
            </a:r>
            <a:r>
              <a:rPr lang="de-DE" sz="2000" b="1" dirty="0">
                <a:solidFill>
                  <a:schemeClr val="tx1"/>
                </a:solidFill>
              </a:rPr>
              <a:t>Mögliche Reaktionen / Kritikpunkte des Lösungsvorschlags inkl. Erwiderung / Einordnung</a:t>
            </a:r>
          </a:p>
          <a:p>
            <a:pPr marL="342900" indent="-342900">
              <a:lnSpc>
                <a:spcPct val="150000"/>
              </a:lnSpc>
              <a:buFont typeface="+mj-lt"/>
              <a:buAutoNum type="arabicPeriod"/>
            </a:pPr>
            <a:endParaRPr lang="de-DE" sz="2000" b="1" dirty="0">
              <a:solidFill>
                <a:schemeClr val="tx1"/>
              </a:solidFill>
            </a:endParaRP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Mögliche Kritikpunkte und Einordnung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5074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dirty="0">
              <a:solidFill>
                <a:schemeClr val="tx1"/>
              </a:solidFill>
            </a:endParaRPr>
          </a:p>
          <a:p>
            <a:pPr marL="342900" indent="-342900">
              <a:buAutoNum type="arabicPeriod"/>
            </a:pPr>
            <a:r>
              <a:rPr lang="de-DE" b="1" dirty="0">
                <a:solidFill>
                  <a:schemeClr val="tx1"/>
                </a:solidFill>
              </a:rPr>
              <a:t>Sollen Kinder den „ganzen Tag in der Kita betreut werden“?</a:t>
            </a:r>
          </a:p>
          <a:p>
            <a:pPr marL="800100" lvl="1" indent="-342900">
              <a:buFont typeface="Wingdings" panose="05000000000000000000" pitchFamily="2" charset="2"/>
              <a:buChar char="§"/>
            </a:pPr>
            <a:r>
              <a:rPr lang="de-DE" dirty="0">
                <a:solidFill>
                  <a:schemeClr val="tx1"/>
                </a:solidFill>
              </a:rPr>
              <a:t>Diese Frage sollte jede Familie für sich entscheiden können und dürfen. Diese Frage sollte nicht stellvertretenden für eine Familie getroffen werden, da die spezifischen Anforderungen an Familien nur die Familien selbst kennen (Einkommenssituation, Wunsch die Karriere Fortzusetzen, Pflege von Angehörigen, Trennung, Alleinerziehend, kranke Kinder, Schulden, hohe Mieten und vieles mehr). Uns ist wichtig, dass die Gebührenordnung die Bedürfnisse von Familien durch Ihre Struktur nicht behindert und Ihnen in den auch herausfordernden Situation des Alltags nicht noch zusätzliche Schwierigkeiten macht.</a:t>
            </a:r>
          </a:p>
          <a:p>
            <a:pPr marL="800100" lvl="1" indent="-342900">
              <a:buFont typeface="Wingdings" panose="05000000000000000000" pitchFamily="2" charset="2"/>
              <a:buChar char="§"/>
            </a:pPr>
            <a:r>
              <a:rPr lang="de-DE" dirty="0">
                <a:solidFill>
                  <a:schemeClr val="tx1"/>
                </a:solidFill>
              </a:rPr>
              <a:t>Weiter hat der Gesetzgeber abschließend geklärt, dass Familien einen Anspruch auf eine Ganztagesbetreuung ab dem 1. Lebensjahr für Ihre Kinder haben.</a:t>
            </a:r>
          </a:p>
          <a:p>
            <a:pPr lvl="2"/>
            <a:endParaRPr lang="de-DE" sz="1400" dirty="0">
              <a:solidFill>
                <a:schemeClr val="tx1"/>
              </a:solidFill>
            </a:endParaRPr>
          </a:p>
          <a:p>
            <a:pPr marL="1257300" lvl="2" indent="-342900">
              <a:buAutoNum type="arabicPeriod"/>
            </a:pPr>
            <a:endParaRPr lang="de-DE" dirty="0">
              <a:solidFill>
                <a:schemeClr val="tx1"/>
              </a:solidFill>
            </a:endParaRPr>
          </a:p>
        </p:txBody>
      </p:sp>
    </p:spTree>
    <p:extLst>
      <p:ext uri="{BB962C8B-B14F-4D97-AF65-F5344CB8AC3E}">
        <p14:creationId xmlns:p14="http://schemas.microsoft.com/office/powerpoint/2010/main" val="342232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967957"/>
          </a:xfrm>
          <a:prstGeom prst="rect">
            <a:avLst/>
          </a:prstGeom>
          <a:noFill/>
        </p:spPr>
        <p:txBody>
          <a:bodyPr wrap="square" rtlCol="0">
            <a:spAutoFit/>
          </a:bodyPr>
          <a:lstStyle/>
          <a:p>
            <a:pPr>
              <a:lnSpc>
                <a:spcPct val="150000"/>
              </a:lnSpc>
            </a:pPr>
            <a:r>
              <a:rPr lang="de-DE" sz="2000" b="1" dirty="0"/>
              <a:t>3. </a:t>
            </a:r>
            <a:r>
              <a:rPr lang="de-DE" sz="2000" b="1" dirty="0">
                <a:solidFill>
                  <a:schemeClr val="tx1"/>
                </a:solidFill>
              </a:rPr>
              <a:t>Mögliche Reaktionen / Kritikpunkte des Lösungsvorschlags inkl. Erwiderung / Einordnung</a:t>
            </a:r>
          </a:p>
          <a:p>
            <a:pPr marL="342900" indent="-342900">
              <a:lnSpc>
                <a:spcPct val="150000"/>
              </a:lnSpc>
              <a:buFont typeface="+mj-lt"/>
              <a:buAutoNum type="arabicPeriod"/>
            </a:pPr>
            <a:endParaRPr lang="de-DE" sz="2000" b="1" dirty="0">
              <a:solidFill>
                <a:schemeClr val="tx1"/>
              </a:solidFill>
            </a:endParaRP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Mögliche Kritikpunkte und Einordnung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5074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1400" dirty="0">
              <a:solidFill>
                <a:schemeClr val="tx1"/>
              </a:solidFill>
            </a:endParaRPr>
          </a:p>
          <a:p>
            <a:r>
              <a:rPr lang="de-DE" sz="1400" b="1" dirty="0">
                <a:solidFill>
                  <a:schemeClr val="tx1"/>
                </a:solidFill>
              </a:rPr>
              <a:t>2. Die Betreuungskosten in der Ganztagsbetreuung sind höher, da mehr Erzieher/innen pro Gruppe notwendig sind.</a:t>
            </a:r>
          </a:p>
          <a:p>
            <a:pPr marL="800100" lvl="1" indent="-342900">
              <a:buFont typeface="Wingdings" panose="05000000000000000000" pitchFamily="2" charset="2"/>
              <a:buChar char="§"/>
            </a:pPr>
            <a:r>
              <a:rPr lang="de-DE" sz="1400" b="1" dirty="0">
                <a:solidFill>
                  <a:schemeClr val="tx1"/>
                </a:solidFill>
              </a:rPr>
              <a:t>Einordnung</a:t>
            </a:r>
            <a:r>
              <a:rPr lang="de-DE" sz="1400" dirty="0">
                <a:solidFill>
                  <a:schemeClr val="tx1"/>
                </a:solidFill>
              </a:rPr>
              <a:t>: Diese Aussage ist grundsätzlich korrekt, jedoch sollte dies Aussage in den Kontext der Gebührenordnung sowie in die spezifische Betreuungssituation der Kitas, eingeordnet werden :</a:t>
            </a:r>
          </a:p>
          <a:p>
            <a:pPr marL="1200150" lvl="2" indent="-285750">
              <a:buFont typeface="Symbol" panose="05050102010706020507" pitchFamily="18" charset="2"/>
              <a:buChar char="-"/>
            </a:pPr>
            <a:r>
              <a:rPr lang="de-DE" sz="1400" dirty="0">
                <a:solidFill>
                  <a:schemeClr val="tx1"/>
                </a:solidFill>
              </a:rPr>
              <a:t>Sie könne der Tabelle entnehmen, dass der </a:t>
            </a:r>
            <a:r>
              <a:rPr lang="de-DE" sz="1400" b="1" dirty="0">
                <a:solidFill>
                  <a:schemeClr val="tx1"/>
                </a:solidFill>
              </a:rPr>
              <a:t>Mehrbedarf für die Ganztagesbetreuung</a:t>
            </a:r>
            <a:br>
              <a:rPr lang="de-DE" sz="1400" b="1" dirty="0">
                <a:solidFill>
                  <a:schemeClr val="tx1"/>
                </a:solidFill>
              </a:rPr>
            </a:br>
            <a:r>
              <a:rPr lang="de-DE" sz="1400" b="1" dirty="0">
                <a:solidFill>
                  <a:schemeClr val="tx1"/>
                </a:solidFill>
              </a:rPr>
              <a:t>zwischen 10%-25% höher ist</a:t>
            </a:r>
            <a:r>
              <a:rPr lang="de-DE" sz="1400" dirty="0">
                <a:solidFill>
                  <a:schemeClr val="tx1"/>
                </a:solidFill>
              </a:rPr>
              <a:t>, im Vergleich zu den in Magstadt angebotenen Betreuungs-</a:t>
            </a:r>
            <a:br>
              <a:rPr lang="de-DE" sz="1400" dirty="0">
                <a:solidFill>
                  <a:schemeClr val="tx1"/>
                </a:solidFill>
              </a:rPr>
            </a:br>
            <a:r>
              <a:rPr lang="de-DE" sz="1400" dirty="0">
                <a:solidFill>
                  <a:schemeClr val="tx1"/>
                </a:solidFill>
              </a:rPr>
              <a:t>formen Verlängerte Öffnungszeiten oder Altersgemischte Gruppen liegt. Die</a:t>
            </a:r>
            <a:br>
              <a:rPr lang="de-DE" sz="1400" dirty="0">
                <a:solidFill>
                  <a:schemeClr val="tx1"/>
                </a:solidFill>
              </a:rPr>
            </a:br>
            <a:r>
              <a:rPr lang="de-DE" sz="1400" b="1" dirty="0">
                <a:solidFill>
                  <a:schemeClr val="tx1"/>
                </a:solidFill>
              </a:rPr>
              <a:t>Mehrkosten für Eltern pro Stunde liegen aber bei über 100% mehr, also deutlich</a:t>
            </a:r>
            <a:br>
              <a:rPr lang="de-DE" sz="1400" b="1" dirty="0">
                <a:solidFill>
                  <a:schemeClr val="tx1"/>
                </a:solidFill>
              </a:rPr>
            </a:br>
            <a:r>
              <a:rPr lang="de-DE" sz="1400" b="1" dirty="0">
                <a:solidFill>
                  <a:schemeClr val="tx1"/>
                </a:solidFill>
              </a:rPr>
              <a:t>unverhältnismäßig/überproportional.</a:t>
            </a:r>
          </a:p>
          <a:p>
            <a:pPr marL="1200150" lvl="2" indent="-285750">
              <a:buFont typeface="Symbol" panose="05050102010706020507" pitchFamily="18" charset="2"/>
              <a:buChar char="-"/>
            </a:pPr>
            <a:r>
              <a:rPr lang="de-DE" sz="1400" b="1" dirty="0">
                <a:solidFill>
                  <a:schemeClr val="tx1"/>
                </a:solidFill>
              </a:rPr>
              <a:t>Magstadt verlangt weiter auch keine höheren Gebühren für die Verlängerten </a:t>
            </a:r>
            <a:br>
              <a:rPr lang="de-DE" sz="1400" b="1" dirty="0">
                <a:solidFill>
                  <a:schemeClr val="tx1"/>
                </a:solidFill>
              </a:rPr>
            </a:br>
            <a:r>
              <a:rPr lang="de-DE" sz="1400" b="1" dirty="0">
                <a:solidFill>
                  <a:schemeClr val="tx1"/>
                </a:solidFill>
              </a:rPr>
              <a:t>Öffnungszeiten oder Altersgemischte Gruppen obwohl auch hier mehr Betreuer</a:t>
            </a:r>
            <a:br>
              <a:rPr lang="de-DE" sz="1400" b="1" dirty="0">
                <a:solidFill>
                  <a:schemeClr val="tx1"/>
                </a:solidFill>
              </a:rPr>
            </a:br>
            <a:r>
              <a:rPr lang="de-DE" sz="1400" b="1" dirty="0">
                <a:solidFill>
                  <a:schemeClr val="tx1"/>
                </a:solidFill>
              </a:rPr>
              <a:t>pro Gruppe notwendig sind als in den Regelgruppen.</a:t>
            </a:r>
          </a:p>
          <a:p>
            <a:pPr marL="1200150" lvl="2" indent="-285750">
              <a:buFont typeface="Symbol" panose="05050102010706020507" pitchFamily="18" charset="2"/>
              <a:buChar char="-"/>
            </a:pPr>
            <a:r>
              <a:rPr lang="de-DE" sz="1400" dirty="0">
                <a:solidFill>
                  <a:schemeClr val="tx1"/>
                </a:solidFill>
              </a:rPr>
              <a:t>In der </a:t>
            </a:r>
            <a:r>
              <a:rPr lang="de-DE" sz="1400" b="1" dirty="0">
                <a:solidFill>
                  <a:schemeClr val="tx1"/>
                </a:solidFill>
              </a:rPr>
              <a:t>Realität der Kita werden die Gruppen auch gemischt Betreut</a:t>
            </a:r>
            <a:r>
              <a:rPr lang="de-DE" sz="1400" dirty="0">
                <a:solidFill>
                  <a:schemeClr val="tx1"/>
                </a:solidFill>
              </a:rPr>
              <a:t>, obwohl Eltern </a:t>
            </a:r>
            <a:br>
              <a:rPr lang="de-DE" sz="1400" dirty="0">
                <a:solidFill>
                  <a:schemeClr val="tx1"/>
                </a:solidFill>
              </a:rPr>
            </a:br>
            <a:r>
              <a:rPr lang="de-DE" sz="1400" dirty="0">
                <a:solidFill>
                  <a:schemeClr val="tx1"/>
                </a:solidFill>
              </a:rPr>
              <a:t>unterschiedliche Gebühren bezahlen </a:t>
            </a:r>
            <a:r>
              <a:rPr lang="de-DE" sz="1400" dirty="0">
                <a:solidFill>
                  <a:schemeClr val="tx1"/>
                </a:solidFill>
                <a:sym typeface="Wingdings" panose="05000000000000000000" pitchFamily="2" charset="2"/>
              </a:rPr>
              <a:t> </a:t>
            </a:r>
            <a:r>
              <a:rPr lang="de-DE" sz="1400" b="1" dirty="0">
                <a:solidFill>
                  <a:schemeClr val="tx1"/>
                </a:solidFill>
                <a:sym typeface="Wingdings" panose="05000000000000000000" pitchFamily="2" charset="2"/>
              </a:rPr>
              <a:t>Kinder erhalten also auch teilweise einen</a:t>
            </a:r>
            <a:br>
              <a:rPr lang="de-DE" sz="1400" b="1" dirty="0">
                <a:solidFill>
                  <a:schemeClr val="tx1"/>
                </a:solidFill>
                <a:sym typeface="Wingdings" panose="05000000000000000000" pitchFamily="2" charset="2"/>
              </a:rPr>
            </a:br>
            <a:r>
              <a:rPr lang="de-DE" sz="1400" b="1" dirty="0">
                <a:solidFill>
                  <a:schemeClr val="tx1"/>
                </a:solidFill>
                <a:sym typeface="Wingdings" panose="05000000000000000000" pitchFamily="2" charset="2"/>
              </a:rPr>
              <a:t>besseren Betreuungsschlüssel obwohl die Eltern dafür nicht bezahlen</a:t>
            </a:r>
            <a:r>
              <a:rPr lang="de-DE" sz="1400" dirty="0">
                <a:solidFill>
                  <a:schemeClr val="tx1"/>
                </a:solidFill>
                <a:sym typeface="Wingdings" panose="05000000000000000000" pitchFamily="2" charset="2"/>
              </a:rPr>
              <a:t>.</a:t>
            </a:r>
          </a:p>
          <a:p>
            <a:pPr marL="1200150" lvl="2" indent="-285750">
              <a:buFont typeface="Wingdings" panose="05000000000000000000" pitchFamily="2" charset="2"/>
              <a:buChar char="à"/>
            </a:pPr>
            <a:r>
              <a:rPr lang="de-DE" sz="1400" b="1" dirty="0">
                <a:solidFill>
                  <a:schemeClr val="tx1"/>
                </a:solidFill>
                <a:sym typeface="Wingdings" panose="05000000000000000000" pitchFamily="2" charset="2"/>
              </a:rPr>
              <a:t>Unsere Schlussfolgerung: </a:t>
            </a:r>
            <a:r>
              <a:rPr lang="de-DE" sz="1400" dirty="0">
                <a:solidFill>
                  <a:schemeClr val="tx1"/>
                </a:solidFill>
                <a:sym typeface="Wingdings" panose="05000000000000000000" pitchFamily="2" charset="2"/>
              </a:rPr>
              <a:t>Die Mehrkosten für die Eltern stehen aktuell nicht im</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Verhältnis zu dem Mehrbedarf an Erzieher/innen. Außerdem werden aktuell auch andere</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Gruppen (VÖ, Altersgemischt Gruppen) nicht an den Mehrkosten (Betreuung) beteiligt.</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Im Sinne eine Fairen und Nachvollziehbaren Gebührenordnung ist unser Vorschlag ein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einheitlicher Satz pro Stunde im Ü3 Bereich, wie dieser auch schon heute im U3 Bereich</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besteht. Dieser sollte auf dem Niveau der RG liegen – niemand bezahlt mehr als heute!</a:t>
            </a:r>
          </a:p>
          <a:p>
            <a:pPr marL="1200150" lvl="2" indent="-285750">
              <a:buFont typeface="Wingdings" panose="05000000000000000000" pitchFamily="2" charset="2"/>
              <a:buChar char="à"/>
            </a:pPr>
            <a:endParaRPr lang="de-DE" sz="1400" b="1" dirty="0">
              <a:solidFill>
                <a:schemeClr val="tx1"/>
              </a:solidFill>
            </a:endParaRPr>
          </a:p>
          <a:p>
            <a:pPr marL="1257300" lvl="2" indent="-342900">
              <a:buAutoNum type="arabicPeriod"/>
            </a:pPr>
            <a:endParaRPr lang="de-DE" dirty="0">
              <a:solidFill>
                <a:schemeClr val="tx1"/>
              </a:solidFill>
            </a:endParaRPr>
          </a:p>
        </p:txBody>
      </p:sp>
      <p:sp>
        <p:nvSpPr>
          <p:cNvPr id="8" name="Textfeld 7">
            <a:extLst>
              <a:ext uri="{FF2B5EF4-FFF2-40B4-BE49-F238E27FC236}">
                <a16:creationId xmlns:a16="http://schemas.microsoft.com/office/drawing/2014/main" id="{D89545EC-52B3-4C71-8753-15B98F6D03E0}"/>
              </a:ext>
            </a:extLst>
          </p:cNvPr>
          <p:cNvSpPr txBox="1"/>
          <p:nvPr/>
        </p:nvSpPr>
        <p:spPr>
          <a:xfrm>
            <a:off x="8684241" y="5115057"/>
            <a:ext cx="2543084" cy="707886"/>
          </a:xfrm>
          <a:prstGeom prst="rect">
            <a:avLst/>
          </a:prstGeom>
          <a:noFill/>
        </p:spPr>
        <p:txBody>
          <a:bodyPr wrap="square">
            <a:spAutoFit/>
          </a:bodyPr>
          <a:lstStyle/>
          <a:p>
            <a:r>
              <a:rPr lang="de-DE" sz="800" dirty="0"/>
              <a:t>Quelle: https://www.kvjs.de/fileadmin/dateien/jugend/Kindertageseinrichtungen/kommunale_bedarfsplanung/Orientierungshilfe_zur_Bedarfsplanung_in_der_Tagesbetreuung_Dezember_2011.pdf</a:t>
            </a:r>
          </a:p>
        </p:txBody>
      </p:sp>
      <p:pic>
        <p:nvPicPr>
          <p:cNvPr id="9" name="Grafik 8">
            <a:extLst>
              <a:ext uri="{FF2B5EF4-FFF2-40B4-BE49-F238E27FC236}">
                <a16:creationId xmlns:a16="http://schemas.microsoft.com/office/drawing/2014/main" id="{EBA79EB1-CB07-408F-AFAF-3ACFB2889B1B}"/>
              </a:ext>
            </a:extLst>
          </p:cNvPr>
          <p:cNvPicPr>
            <a:picLocks noChangeAspect="1"/>
          </p:cNvPicPr>
          <p:nvPr/>
        </p:nvPicPr>
        <p:blipFill>
          <a:blip r:embed="rId3"/>
          <a:stretch>
            <a:fillRect/>
          </a:stretch>
        </p:blipFill>
        <p:spPr>
          <a:xfrm>
            <a:off x="8533414" y="2280000"/>
            <a:ext cx="3637280" cy="2784793"/>
          </a:xfrm>
          <a:prstGeom prst="rect">
            <a:avLst/>
          </a:prstGeom>
        </p:spPr>
      </p:pic>
      <p:sp>
        <p:nvSpPr>
          <p:cNvPr id="11" name="Rechteck 10">
            <a:extLst>
              <a:ext uri="{FF2B5EF4-FFF2-40B4-BE49-F238E27FC236}">
                <a16:creationId xmlns:a16="http://schemas.microsoft.com/office/drawing/2014/main" id="{0631FC0B-DC3B-4151-BEC5-9D907B8A692A}"/>
              </a:ext>
            </a:extLst>
          </p:cNvPr>
          <p:cNvSpPr/>
          <p:nvPr/>
        </p:nvSpPr>
        <p:spPr>
          <a:xfrm>
            <a:off x="8533414" y="3183620"/>
            <a:ext cx="3637280" cy="1195869"/>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786CA45-0FC4-4BC6-8997-2B829466F5E4}"/>
              </a:ext>
            </a:extLst>
          </p:cNvPr>
          <p:cNvSpPr/>
          <p:nvPr/>
        </p:nvSpPr>
        <p:spPr>
          <a:xfrm>
            <a:off x="3135883" y="2511923"/>
            <a:ext cx="559425" cy="19357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78119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967957"/>
          </a:xfrm>
          <a:prstGeom prst="rect">
            <a:avLst/>
          </a:prstGeom>
          <a:noFill/>
        </p:spPr>
        <p:txBody>
          <a:bodyPr wrap="square" rtlCol="0">
            <a:spAutoFit/>
          </a:bodyPr>
          <a:lstStyle/>
          <a:p>
            <a:pPr>
              <a:lnSpc>
                <a:spcPct val="150000"/>
              </a:lnSpc>
            </a:pPr>
            <a:r>
              <a:rPr lang="de-DE" sz="2000" b="1" dirty="0"/>
              <a:t>3. </a:t>
            </a:r>
            <a:r>
              <a:rPr lang="de-DE" sz="2000" b="1" dirty="0">
                <a:solidFill>
                  <a:schemeClr val="tx1"/>
                </a:solidFill>
              </a:rPr>
              <a:t>Mögliche Reaktionen / Kritikpunkte des Lösungsvorschlags inkl. Erwiderung / Einordnung</a:t>
            </a:r>
          </a:p>
          <a:p>
            <a:pPr marL="342900" indent="-342900">
              <a:lnSpc>
                <a:spcPct val="150000"/>
              </a:lnSpc>
              <a:buFont typeface="+mj-lt"/>
              <a:buAutoNum type="arabicPeriod"/>
            </a:pPr>
            <a:endParaRPr lang="de-DE" sz="2000" b="1" dirty="0">
              <a:solidFill>
                <a:schemeClr val="tx1"/>
              </a:solidFill>
            </a:endParaRP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Mögliche Kritikpunkte und Einordnung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5074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r>
              <a:rPr lang="de-DE" sz="1400" b="1" dirty="0">
                <a:solidFill>
                  <a:schemeClr val="tx1"/>
                </a:solidFill>
              </a:rPr>
              <a:t>3. Was kostet das unsere Gemeinde? (Teil 1)</a:t>
            </a:r>
          </a:p>
          <a:p>
            <a:pPr marL="742950" lvl="1" indent="-285750">
              <a:buFont typeface="Wingdings" panose="05000000000000000000" pitchFamily="2" charset="2"/>
              <a:buChar char="§"/>
            </a:pPr>
            <a:r>
              <a:rPr lang="de-DE" sz="1400" b="1" dirty="0">
                <a:solidFill>
                  <a:schemeClr val="tx1"/>
                </a:solidFill>
              </a:rPr>
              <a:t>Einordnung</a:t>
            </a:r>
            <a:r>
              <a:rPr lang="de-DE" sz="1400" dirty="0">
                <a:solidFill>
                  <a:schemeClr val="tx1"/>
                </a:solidFill>
              </a:rPr>
              <a:t>: Auch diese Aussage sollte eingeordnet werden, da im ersten Schritt </a:t>
            </a:r>
            <a:r>
              <a:rPr lang="de-DE" sz="1400" b="1" dirty="0">
                <a:solidFill>
                  <a:schemeClr val="tx1"/>
                </a:solidFill>
              </a:rPr>
              <a:t>Einnahmen für die Gemeinde ausfallen (direkt Gebührenzahlungen der Eltern an die Gemeinde)</a:t>
            </a:r>
            <a:r>
              <a:rPr lang="de-DE" sz="1400" dirty="0">
                <a:solidFill>
                  <a:schemeClr val="tx1"/>
                </a:solidFill>
              </a:rPr>
              <a:t> jedoch </a:t>
            </a:r>
            <a:r>
              <a:rPr lang="de-DE" sz="1400" b="1" dirty="0">
                <a:solidFill>
                  <a:schemeClr val="tx1"/>
                </a:solidFill>
              </a:rPr>
              <a:t>über die Einkommensteuer der Eltern auch Mehrzahlungen an die Gemeinde erfolgen</a:t>
            </a:r>
            <a:r>
              <a:rPr lang="de-DE" sz="1400" dirty="0">
                <a:solidFill>
                  <a:schemeClr val="tx1"/>
                </a:solidFill>
              </a:rPr>
              <a:t>. </a:t>
            </a:r>
          </a:p>
          <a:p>
            <a:endParaRPr lang="de-DE" sz="1400" b="1" dirty="0">
              <a:solidFill>
                <a:schemeClr val="tx1"/>
              </a:solidFill>
            </a:endParaRPr>
          </a:p>
          <a:p>
            <a:pPr marL="742950" lvl="1" indent="-285750">
              <a:buFont typeface="Wingdings" panose="05000000000000000000" pitchFamily="2" charset="2"/>
              <a:buChar char="§"/>
            </a:pPr>
            <a:r>
              <a:rPr lang="de-DE" sz="1400" b="1" dirty="0">
                <a:solidFill>
                  <a:schemeClr val="tx1"/>
                </a:solidFill>
              </a:rPr>
              <a:t>Mindereinnahmen  Hochrechnung:</a:t>
            </a:r>
          </a:p>
          <a:p>
            <a:pPr marL="1200150" lvl="2" indent="-285750">
              <a:buFont typeface="Wingdings" panose="05000000000000000000" pitchFamily="2" charset="2"/>
              <a:buChar char="§"/>
            </a:pPr>
            <a:r>
              <a:rPr lang="de-DE" sz="1400" b="1" dirty="0">
                <a:solidFill>
                  <a:schemeClr val="tx1"/>
                </a:solidFill>
                <a:sym typeface="Wingdings" panose="05000000000000000000" pitchFamily="2" charset="2"/>
              </a:rPr>
              <a:t>Hochrechnung</a:t>
            </a:r>
            <a:r>
              <a:rPr lang="de-DE" sz="1400" dirty="0">
                <a:solidFill>
                  <a:schemeClr val="tx1"/>
                </a:solidFill>
                <a:sym typeface="Wingdings" panose="05000000000000000000" pitchFamily="2" charset="2"/>
              </a:rPr>
              <a:t>:</a:t>
            </a:r>
          </a:p>
          <a:p>
            <a:pPr lvl="2"/>
            <a:r>
              <a:rPr lang="de-DE" sz="1400" dirty="0">
                <a:solidFill>
                  <a:schemeClr val="tx1"/>
                </a:solidFill>
                <a:sym typeface="Wingdings" panose="05000000000000000000" pitchFamily="2" charset="2"/>
              </a:rPr>
              <a:t>	Heute 3 Ganztagesgruppen in der Brunnenstraße und 1 Gruppe im Liebenzeller Weg  80 Kinder (20 je Gruppe)</a:t>
            </a:r>
          </a:p>
          <a:p>
            <a:pPr lvl="2"/>
            <a:r>
              <a:rPr lang="de-DE" sz="1400" dirty="0">
                <a:solidFill>
                  <a:schemeClr val="tx1"/>
                </a:solidFill>
                <a:sym typeface="Wingdings" panose="05000000000000000000" pitchFamily="2" charset="2"/>
              </a:rPr>
              <a:t>	</a:t>
            </a:r>
          </a:p>
          <a:p>
            <a:pPr lvl="2"/>
            <a:r>
              <a:rPr lang="de-DE" sz="1400" dirty="0">
                <a:solidFill>
                  <a:schemeClr val="tx1"/>
                </a:solidFill>
                <a:sym typeface="Wingdings" panose="05000000000000000000" pitchFamily="2" charset="2"/>
              </a:rPr>
              <a:t>	80 Kinder x 11 Monate x ((1,65-0,81€/h) x 8h/Tag x 5 Tage) x 4 Wochen = </a:t>
            </a:r>
            <a:r>
              <a:rPr lang="de-DE" sz="1400" b="1" dirty="0">
                <a:solidFill>
                  <a:schemeClr val="tx1"/>
                </a:solidFill>
                <a:sym typeface="Wingdings" panose="05000000000000000000" pitchFamily="2" charset="2"/>
              </a:rPr>
              <a:t>118.272€ - Mindereinnahmen pro Jahr</a:t>
            </a:r>
          </a:p>
          <a:p>
            <a:pPr marL="1200150" lvl="2" indent="-285750">
              <a:buFont typeface="Wingdings" panose="05000000000000000000" pitchFamily="2" charset="2"/>
              <a:buChar char="§"/>
            </a:pPr>
            <a:endParaRPr lang="de-DE" sz="1400" b="1" dirty="0">
              <a:solidFill>
                <a:schemeClr val="tx1"/>
              </a:solidFill>
              <a:sym typeface="Wingdings" panose="05000000000000000000" pitchFamily="2" charset="2"/>
            </a:endParaRPr>
          </a:p>
          <a:p>
            <a:pPr lvl="2"/>
            <a:endParaRPr lang="de-DE" sz="1200" b="1" dirty="0">
              <a:solidFill>
                <a:schemeClr val="tx1"/>
              </a:solidFill>
            </a:endParaRPr>
          </a:p>
        </p:txBody>
      </p:sp>
      <p:cxnSp>
        <p:nvCxnSpPr>
          <p:cNvPr id="7" name="Gerade Verbindung mit Pfeil 6">
            <a:extLst>
              <a:ext uri="{FF2B5EF4-FFF2-40B4-BE49-F238E27FC236}">
                <a16:creationId xmlns:a16="http://schemas.microsoft.com/office/drawing/2014/main" id="{76ECBFAC-ECBE-4EF4-B6EB-4E5869B1A117}"/>
              </a:ext>
            </a:extLst>
          </p:cNvPr>
          <p:cNvCxnSpPr>
            <a:cxnSpLocks/>
            <a:stCxn id="10" idx="0"/>
          </p:cNvCxnSpPr>
          <p:nvPr/>
        </p:nvCxnSpPr>
        <p:spPr>
          <a:xfrm flipV="1">
            <a:off x="2931160" y="4439920"/>
            <a:ext cx="726440" cy="52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8085E371-972B-44E0-9DC9-63E7B927F279}"/>
              </a:ext>
            </a:extLst>
          </p:cNvPr>
          <p:cNvSpPr txBox="1"/>
          <p:nvPr/>
        </p:nvSpPr>
        <p:spPr>
          <a:xfrm>
            <a:off x="2113280" y="4962799"/>
            <a:ext cx="1635760" cy="600164"/>
          </a:xfrm>
          <a:prstGeom prst="rect">
            <a:avLst/>
          </a:prstGeom>
          <a:noFill/>
        </p:spPr>
        <p:txBody>
          <a:bodyPr wrap="square" rtlCol="0">
            <a:spAutoFit/>
          </a:bodyPr>
          <a:lstStyle/>
          <a:p>
            <a:r>
              <a:rPr lang="de-DE" sz="1100" i="1" dirty="0"/>
              <a:t>Gebühren fallen in Magstadt 11 Monate im Jahr an</a:t>
            </a:r>
          </a:p>
        </p:txBody>
      </p:sp>
      <p:cxnSp>
        <p:nvCxnSpPr>
          <p:cNvPr id="14" name="Gerade Verbindung mit Pfeil 13">
            <a:extLst>
              <a:ext uri="{FF2B5EF4-FFF2-40B4-BE49-F238E27FC236}">
                <a16:creationId xmlns:a16="http://schemas.microsoft.com/office/drawing/2014/main" id="{747379F1-9D1A-4C1A-A971-DA04872FEB87}"/>
              </a:ext>
            </a:extLst>
          </p:cNvPr>
          <p:cNvCxnSpPr>
            <a:cxnSpLocks/>
          </p:cNvCxnSpPr>
          <p:nvPr/>
        </p:nvCxnSpPr>
        <p:spPr>
          <a:xfrm flipV="1">
            <a:off x="4566920" y="4444639"/>
            <a:ext cx="340360" cy="818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8B4CC75B-3299-49C0-9007-D32E8416B9CE}"/>
              </a:ext>
            </a:extLst>
          </p:cNvPr>
          <p:cNvSpPr txBox="1"/>
          <p:nvPr/>
        </p:nvSpPr>
        <p:spPr>
          <a:xfrm>
            <a:off x="3749040" y="5262881"/>
            <a:ext cx="1635760" cy="600164"/>
          </a:xfrm>
          <a:prstGeom prst="rect">
            <a:avLst/>
          </a:prstGeom>
          <a:noFill/>
        </p:spPr>
        <p:txBody>
          <a:bodyPr wrap="square" rtlCol="0">
            <a:spAutoFit/>
          </a:bodyPr>
          <a:lstStyle/>
          <a:p>
            <a:r>
              <a:rPr lang="de-DE" sz="1100" i="1" dirty="0"/>
              <a:t>Absenkung der Gebühren auf das Niveau der Regelgruppen / VÖ</a:t>
            </a:r>
          </a:p>
        </p:txBody>
      </p:sp>
      <p:cxnSp>
        <p:nvCxnSpPr>
          <p:cNvPr id="18" name="Gerade Verbindung mit Pfeil 17">
            <a:extLst>
              <a:ext uri="{FF2B5EF4-FFF2-40B4-BE49-F238E27FC236}">
                <a16:creationId xmlns:a16="http://schemas.microsoft.com/office/drawing/2014/main" id="{1BCE12C2-C37C-45A2-8C42-1795F7CF339F}"/>
              </a:ext>
            </a:extLst>
          </p:cNvPr>
          <p:cNvCxnSpPr>
            <a:cxnSpLocks/>
          </p:cNvCxnSpPr>
          <p:nvPr/>
        </p:nvCxnSpPr>
        <p:spPr>
          <a:xfrm flipH="1" flipV="1">
            <a:off x="6012180" y="4439920"/>
            <a:ext cx="190500" cy="82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B35CBE4F-EF5B-40CE-8BD9-57066F05AFFF}"/>
              </a:ext>
            </a:extLst>
          </p:cNvPr>
          <p:cNvSpPr txBox="1"/>
          <p:nvPr/>
        </p:nvSpPr>
        <p:spPr>
          <a:xfrm>
            <a:off x="5684520" y="5312986"/>
            <a:ext cx="1635760" cy="938719"/>
          </a:xfrm>
          <a:prstGeom prst="rect">
            <a:avLst/>
          </a:prstGeom>
          <a:noFill/>
        </p:spPr>
        <p:txBody>
          <a:bodyPr wrap="square" rtlCol="0">
            <a:spAutoFit/>
          </a:bodyPr>
          <a:lstStyle/>
          <a:p>
            <a:r>
              <a:rPr lang="de-DE" sz="1100" i="1" dirty="0"/>
              <a:t>Nicht alle Kinder in der Ganztagesbetreuung gehen jeden Tag bis 17Uhr </a:t>
            </a:r>
            <a:r>
              <a:rPr lang="de-DE" sz="1100" i="1" dirty="0">
                <a:sym typeface="Wingdings" panose="05000000000000000000" pitchFamily="2" charset="2"/>
              </a:rPr>
              <a:t> Durchschnitt 8h/Tag</a:t>
            </a:r>
            <a:endParaRPr lang="de-DE" sz="1100" i="1" dirty="0"/>
          </a:p>
        </p:txBody>
      </p:sp>
    </p:spTree>
    <p:extLst>
      <p:ext uri="{BB962C8B-B14F-4D97-AF65-F5344CB8AC3E}">
        <p14:creationId xmlns:p14="http://schemas.microsoft.com/office/powerpoint/2010/main" val="207679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967957"/>
          </a:xfrm>
          <a:prstGeom prst="rect">
            <a:avLst/>
          </a:prstGeom>
          <a:noFill/>
        </p:spPr>
        <p:txBody>
          <a:bodyPr wrap="square" rtlCol="0">
            <a:spAutoFit/>
          </a:bodyPr>
          <a:lstStyle/>
          <a:p>
            <a:pPr>
              <a:lnSpc>
                <a:spcPct val="150000"/>
              </a:lnSpc>
            </a:pPr>
            <a:r>
              <a:rPr lang="de-DE" sz="2000" b="1" dirty="0"/>
              <a:t>3. </a:t>
            </a:r>
            <a:r>
              <a:rPr lang="de-DE" sz="2000" b="1" dirty="0">
                <a:solidFill>
                  <a:schemeClr val="tx1"/>
                </a:solidFill>
              </a:rPr>
              <a:t>Mögliche Reaktionen / Kritikpunkte des Lösungsvorschlags inkl. Erwiderung / Einordnung</a:t>
            </a:r>
          </a:p>
          <a:p>
            <a:pPr marL="342900" indent="-342900">
              <a:lnSpc>
                <a:spcPct val="150000"/>
              </a:lnSpc>
              <a:buFont typeface="+mj-lt"/>
              <a:buAutoNum type="arabicPeriod"/>
            </a:pPr>
            <a:endParaRPr lang="de-DE" sz="2000" b="1" dirty="0">
              <a:solidFill>
                <a:schemeClr val="tx1"/>
              </a:solidFill>
            </a:endParaRP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Mögliche Kritikpunkte und Einordnung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50743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de-DE" sz="1400" dirty="0">
              <a:solidFill>
                <a:schemeClr val="tx1"/>
              </a:solidFill>
            </a:endParaRPr>
          </a:p>
          <a:p>
            <a:r>
              <a:rPr lang="de-DE" sz="1400" b="1" dirty="0">
                <a:solidFill>
                  <a:schemeClr val="tx1"/>
                </a:solidFill>
              </a:rPr>
              <a:t>3. Was kostet das unsere Gemeinde? (Teil 2)</a:t>
            </a:r>
          </a:p>
          <a:p>
            <a:endParaRPr lang="de-DE" sz="1400" b="1" dirty="0">
              <a:solidFill>
                <a:schemeClr val="tx1"/>
              </a:solidFill>
            </a:endParaRPr>
          </a:p>
          <a:p>
            <a:pPr marL="742950" lvl="1" indent="-285750">
              <a:buFont typeface="Wingdings" panose="05000000000000000000" pitchFamily="2" charset="2"/>
              <a:buChar char="§"/>
            </a:pPr>
            <a:r>
              <a:rPr lang="de-DE" sz="1400" dirty="0">
                <a:solidFill>
                  <a:schemeClr val="tx1"/>
                </a:solidFill>
              </a:rPr>
              <a:t>Den Mindereinnahmen stehen langfristige </a:t>
            </a:r>
            <a:r>
              <a:rPr lang="de-DE" sz="1400" b="1" dirty="0">
                <a:solidFill>
                  <a:schemeClr val="tx1"/>
                </a:solidFill>
              </a:rPr>
              <a:t>Mehreinnahmen</a:t>
            </a:r>
            <a:r>
              <a:rPr lang="de-DE" sz="1400" dirty="0">
                <a:solidFill>
                  <a:schemeClr val="tx1"/>
                </a:solidFill>
              </a:rPr>
              <a:t> gegenüber:</a:t>
            </a:r>
          </a:p>
          <a:p>
            <a:pPr marL="1200150" lvl="2" indent="-285750">
              <a:buFont typeface="Wingdings" panose="05000000000000000000" pitchFamily="2" charset="2"/>
              <a:buChar char="§"/>
            </a:pPr>
            <a:r>
              <a:rPr lang="de-DE" sz="1400" dirty="0">
                <a:solidFill>
                  <a:schemeClr val="tx1"/>
                </a:solidFill>
              </a:rPr>
              <a:t>Ca. 15% der Kindergärten werden durch Elternbeiträge finanziert. Ca. 85% werden von der Gemeinde finanziert. Die Größte Geldquelle der Gemeinde ist die Umlage aus der Einkommenssteuer (u.a. von den Eltern). In der Ganztagsbetreuung in Magstadt ist eine Erwerbstätigkeit beider Eltern nachzuweisen. Dies bedeutet, dass die </a:t>
            </a:r>
            <a:r>
              <a:rPr lang="de-DE" sz="1400" b="1" dirty="0">
                <a:solidFill>
                  <a:schemeClr val="tx1"/>
                </a:solidFill>
              </a:rPr>
              <a:t>Berufstätigkeit</a:t>
            </a:r>
            <a:r>
              <a:rPr lang="de-DE" sz="1400" dirty="0">
                <a:solidFill>
                  <a:schemeClr val="tx1"/>
                </a:solidFill>
              </a:rPr>
              <a:t> beider Elternteile quasi automatisch </a:t>
            </a:r>
            <a:r>
              <a:rPr lang="de-DE" sz="1400" b="1" dirty="0">
                <a:solidFill>
                  <a:schemeClr val="tx1"/>
                </a:solidFill>
              </a:rPr>
              <a:t>über die Einkommenssteuer zu Mehreinnahmen der Gemeinde </a:t>
            </a:r>
            <a:r>
              <a:rPr lang="de-DE" sz="1400" dirty="0">
                <a:solidFill>
                  <a:schemeClr val="tx1"/>
                </a:solidFill>
              </a:rPr>
              <a:t>führt – also von Vorteil für die Gemeindekasse ist.</a:t>
            </a:r>
          </a:p>
          <a:p>
            <a:pPr marL="1200150" lvl="2" indent="-285750">
              <a:buFont typeface="Wingdings" panose="05000000000000000000" pitchFamily="2" charset="2"/>
              <a:buChar char="§"/>
            </a:pPr>
            <a:r>
              <a:rPr lang="de-DE" sz="1400" dirty="0">
                <a:solidFill>
                  <a:schemeClr val="tx1"/>
                </a:solidFill>
              </a:rPr>
              <a:t>Steigen Eltern aufgrund der Kinderbetreuung weniger aus dem Erwerbsleben aus, haben Sie im Durchschnitt über Ihre gesamtes Erwerbsleben ein höheres Einkommen (Beförderungen, Karriere) und resultierend auch eine höhere Rente. An diesem höheren </a:t>
            </a:r>
            <a:r>
              <a:rPr lang="de-DE" sz="1400" b="1" dirty="0">
                <a:solidFill>
                  <a:schemeClr val="tx1"/>
                </a:solidFill>
              </a:rPr>
              <a:t>Einkommen/Renten partizipiert die Gemeinde Magstadt signifikant </a:t>
            </a:r>
            <a:r>
              <a:rPr lang="de-DE" sz="1400" dirty="0">
                <a:solidFill>
                  <a:schemeClr val="tx1"/>
                </a:solidFill>
              </a:rPr>
              <a:t>über die gesamte Lebenszeit. Denn </a:t>
            </a:r>
            <a:r>
              <a:rPr lang="de-DE" sz="1400" b="1" dirty="0">
                <a:solidFill>
                  <a:schemeClr val="tx1"/>
                </a:solidFill>
              </a:rPr>
              <a:t>15% der Einkommensteuer geht an die Gemeinde </a:t>
            </a:r>
            <a:r>
              <a:rPr lang="de-DE" sz="1400" dirty="0">
                <a:solidFill>
                  <a:schemeClr val="tx1"/>
                </a:solidFill>
              </a:rPr>
              <a:t>(bis max. 70.000€ bei Ehepaaren) (aktuelles Gesetz – Quelle unten).</a:t>
            </a:r>
          </a:p>
          <a:p>
            <a:pPr marL="1200150" lvl="2" indent="-285750">
              <a:buFont typeface="Wingdings" panose="05000000000000000000" pitchFamily="2" charset="2"/>
              <a:buChar char="§"/>
            </a:pPr>
            <a:r>
              <a:rPr lang="de-DE" sz="1400" dirty="0">
                <a:solidFill>
                  <a:schemeClr val="tx1"/>
                </a:solidFill>
              </a:rPr>
              <a:t>Ermöglicht also die faire, lineare Gestaltung der Kindergartengebühren den Eltern die weitere Berufstätigkeit, ist eine langfristige Profitabilität für die Gemeinde aufgrund der höheren Steuereinnahmen aus der Einkommensteuer über die Gesamtdauer des Erwerbslebens und der Rentenbezugsdauer sehr wahrscheinlich!</a:t>
            </a:r>
          </a:p>
          <a:p>
            <a:pPr marL="1200150" lvl="2" indent="-285750">
              <a:buFont typeface="Wingdings" panose="05000000000000000000" pitchFamily="2" charset="2"/>
              <a:buChar char="§"/>
            </a:pPr>
            <a:r>
              <a:rPr lang="de-DE" sz="1400" b="1" dirty="0">
                <a:solidFill>
                  <a:schemeClr val="tx1"/>
                </a:solidFill>
              </a:rPr>
              <a:t>Den kurzfristigen Mehrausgaben stehen also in der Zukunft sehr wahrscheinlich deutlich höhere Einnahmen aus der Einkommenssteuer gegenüber. In kurz die Eltern profitieren heute die Gemeinde in der Zukunft (</a:t>
            </a:r>
            <a:r>
              <a:rPr lang="de-DE" sz="1400" b="1" dirty="0" err="1">
                <a:solidFill>
                  <a:schemeClr val="tx1"/>
                </a:solidFill>
              </a:rPr>
              <a:t>Win-Win</a:t>
            </a:r>
            <a:r>
              <a:rPr lang="de-DE" sz="1400" b="1" dirty="0">
                <a:solidFill>
                  <a:schemeClr val="tx1"/>
                </a:solidFill>
              </a:rPr>
              <a:t>).</a:t>
            </a:r>
          </a:p>
          <a:p>
            <a:pPr lvl="2"/>
            <a:br>
              <a:rPr lang="de-DE" sz="1400" dirty="0">
                <a:solidFill>
                  <a:schemeClr val="tx1"/>
                </a:solidFill>
              </a:rPr>
            </a:br>
            <a:endParaRPr lang="de-DE" sz="1400" dirty="0">
              <a:solidFill>
                <a:schemeClr val="tx1"/>
              </a:solidFill>
            </a:endParaRPr>
          </a:p>
        </p:txBody>
      </p:sp>
      <p:sp>
        <p:nvSpPr>
          <p:cNvPr id="8" name="Textfeld 7">
            <a:extLst>
              <a:ext uri="{FF2B5EF4-FFF2-40B4-BE49-F238E27FC236}">
                <a16:creationId xmlns:a16="http://schemas.microsoft.com/office/drawing/2014/main" id="{F2566EA2-F11C-4982-B474-C1F28F471C65}"/>
              </a:ext>
            </a:extLst>
          </p:cNvPr>
          <p:cNvSpPr txBox="1"/>
          <p:nvPr/>
        </p:nvSpPr>
        <p:spPr>
          <a:xfrm>
            <a:off x="838200" y="6454020"/>
            <a:ext cx="6096000" cy="215444"/>
          </a:xfrm>
          <a:prstGeom prst="rect">
            <a:avLst/>
          </a:prstGeom>
          <a:noFill/>
        </p:spPr>
        <p:txBody>
          <a:bodyPr wrap="square">
            <a:spAutoFit/>
          </a:bodyPr>
          <a:lstStyle/>
          <a:p>
            <a:r>
              <a:rPr lang="de-DE" sz="800" dirty="0"/>
              <a:t>Quelle: https://www.gesetze-im-internet.de/gemfinrefg/BJNR015870969.html</a:t>
            </a:r>
          </a:p>
        </p:txBody>
      </p:sp>
    </p:spTree>
    <p:extLst>
      <p:ext uri="{BB962C8B-B14F-4D97-AF65-F5344CB8AC3E}">
        <p14:creationId xmlns:p14="http://schemas.microsoft.com/office/powerpoint/2010/main" val="64689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dirty="0">
                <a:solidFill>
                  <a:schemeClr val="tx1"/>
                </a:solidFill>
              </a:rPr>
              <a:t>Grund für den Antrag (Problembeschreibung)</a:t>
            </a:r>
          </a:p>
          <a:p>
            <a:pPr marL="342900" indent="-342900">
              <a:lnSpc>
                <a:spcPct val="150000"/>
              </a:lnSpc>
              <a:buFont typeface="+mj-lt"/>
              <a:buAutoNum type="arabicPeriod"/>
            </a:pPr>
            <a:r>
              <a:rPr lang="de-DE" sz="2000" dirty="0">
                <a:solidFill>
                  <a:schemeClr val="tx1"/>
                </a:solidFill>
              </a:rPr>
              <a:t>Inhalt und Ergänzungen zum Antrag (Lösungsvorschlag)</a:t>
            </a:r>
          </a:p>
          <a:p>
            <a:pPr marL="342900" indent="-342900">
              <a:lnSpc>
                <a:spcPct val="150000"/>
              </a:lnSpc>
              <a:buFont typeface="+mj-lt"/>
              <a:buAutoNum type="arabicPeriod"/>
            </a:pPr>
            <a:r>
              <a:rPr lang="de-DE" sz="2000"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b="1" dirty="0">
                <a:solidFill>
                  <a:schemeClr val="tx1"/>
                </a:solidFill>
              </a:rPr>
              <a:t>Anmerkungen aus dem Antrag</a:t>
            </a:r>
          </a:p>
          <a:p>
            <a:pPr marL="342900" indent="-342900">
              <a:lnSpc>
                <a:spcPct val="150000"/>
              </a:lnSpc>
              <a:buFont typeface="+mj-lt"/>
              <a:buAutoNum type="arabicPeriod"/>
            </a:pPr>
            <a:r>
              <a:rPr lang="de-DE" sz="2000"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593892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506292"/>
          </a:xfrm>
          <a:prstGeom prst="rect">
            <a:avLst/>
          </a:prstGeom>
          <a:noFill/>
        </p:spPr>
        <p:txBody>
          <a:bodyPr wrap="square" rtlCol="0">
            <a:spAutoFit/>
          </a:bodyPr>
          <a:lstStyle/>
          <a:p>
            <a:pPr>
              <a:lnSpc>
                <a:spcPct val="150000"/>
              </a:lnSpc>
            </a:pPr>
            <a:r>
              <a:rPr lang="de-DE" sz="2000" b="1" dirty="0">
                <a:solidFill>
                  <a:schemeClr val="tx1"/>
                </a:solidFill>
              </a:rPr>
              <a:t>4. Anmerkungen aus dem Antrag</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Vorschlag im Kontext einer modernen Familienpolitik für die Mittelschicht</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800" dirty="0">
                <a:solidFill>
                  <a:schemeClr val="tx1"/>
                </a:solidFill>
                <a:effectLst/>
                <a:latin typeface="CorpoS"/>
                <a:ea typeface="Times New Roman" panose="02020603050405020304" pitchFamily="18" charset="0"/>
                <a:cs typeface="Times New Roman" panose="02020603050405020304" pitchFamily="18" charset="0"/>
              </a:rPr>
              <a:t>In den heutigen Elterngenerationen sind in zunehmendem Fall beide Elternteile berufstätig und daher sehr oft auf eine ganztägige Betreuung ihrer Kinder angewiesen. Durch eine gerechte und nachvollziehbare Gebührenordnung steigert Magstadt seine Attraktivität für junge Familien deutlich. Weiter fördert die Gemeinde Magstadt auf diese Weise eine moderne und zukunftsgerichtete Familienpolitik. </a:t>
            </a:r>
          </a:p>
          <a:p>
            <a:r>
              <a:rPr lang="de-DE" sz="1800" dirty="0">
                <a:solidFill>
                  <a:schemeClr val="tx1"/>
                </a:solidFill>
                <a:effectLst/>
                <a:latin typeface="CorpoS"/>
                <a:ea typeface="Times New Roman" panose="02020603050405020304" pitchFamily="18" charset="0"/>
                <a:cs typeface="Times New Roman" panose="02020603050405020304" pitchFamily="18" charset="0"/>
              </a:rPr>
              <a:t> </a:t>
            </a:r>
          </a:p>
          <a:p>
            <a:r>
              <a:rPr lang="de-DE" sz="1800" dirty="0">
                <a:solidFill>
                  <a:schemeClr val="tx1"/>
                </a:solidFill>
                <a:effectLst/>
                <a:latin typeface="CorpoS"/>
                <a:ea typeface="Times New Roman" panose="02020603050405020304" pitchFamily="18" charset="0"/>
                <a:cs typeface="Times New Roman" panose="02020603050405020304" pitchFamily="18" charset="0"/>
              </a:rPr>
              <a:t>Mit der Reduzierung der Betreuungskosten im Ganztagesbereich auf das Niveau der Regelgruppen, belasten wir alle Eltern gleich. Weiter unterstützen wir insbesondere junge Familien, mit geringeren Einkommen bei der Kinderbetreuung und ermöglichen auf diese Weise beiden Eltern ihren Berufen weiter nachzugehen. Dies betrifft auch überproportional junge Mütter und Alleinerziehende, die aufgrund der Kindererziehung ansonsten oft den Anschluss in Ihren Berufen verlieren. Geht es den </a:t>
            </a:r>
            <a:r>
              <a:rPr lang="de-DE" sz="1800" dirty="0" err="1">
                <a:solidFill>
                  <a:schemeClr val="tx1"/>
                </a:solidFill>
                <a:effectLst/>
                <a:latin typeface="CorpoS"/>
                <a:ea typeface="Times New Roman" panose="02020603050405020304" pitchFamily="18" charset="0"/>
                <a:cs typeface="Times New Roman" panose="02020603050405020304" pitchFamily="18" charset="0"/>
              </a:rPr>
              <a:t>Magstadter</a:t>
            </a:r>
            <a:r>
              <a:rPr lang="de-DE" sz="1800" dirty="0">
                <a:solidFill>
                  <a:schemeClr val="tx1"/>
                </a:solidFill>
                <a:effectLst/>
                <a:latin typeface="CorpoS"/>
                <a:ea typeface="Times New Roman" panose="02020603050405020304" pitchFamily="18" charset="0"/>
                <a:cs typeface="Times New Roman" panose="02020603050405020304" pitchFamily="18" charset="0"/>
              </a:rPr>
              <a:t> Familien finanziell gut, kommt dies auch der Gemeinde zugute.</a:t>
            </a:r>
          </a:p>
        </p:txBody>
      </p:sp>
    </p:spTree>
    <p:extLst>
      <p:ext uri="{BB962C8B-B14F-4D97-AF65-F5344CB8AC3E}">
        <p14:creationId xmlns:p14="http://schemas.microsoft.com/office/powerpoint/2010/main" val="3433723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dirty="0">
                <a:solidFill>
                  <a:schemeClr val="tx1"/>
                </a:solidFill>
              </a:rPr>
              <a:t>Grund für den Antrag (Problembeschreibung)</a:t>
            </a:r>
          </a:p>
          <a:p>
            <a:pPr marL="342900" indent="-342900">
              <a:lnSpc>
                <a:spcPct val="150000"/>
              </a:lnSpc>
              <a:buFont typeface="+mj-lt"/>
              <a:buAutoNum type="arabicPeriod"/>
            </a:pPr>
            <a:r>
              <a:rPr lang="de-DE" sz="2000" dirty="0">
                <a:solidFill>
                  <a:schemeClr val="tx1"/>
                </a:solidFill>
              </a:rPr>
              <a:t>Inhalt und Ergänzungen zum Antrag (Lösungsvorschlag)</a:t>
            </a:r>
          </a:p>
          <a:p>
            <a:pPr marL="342900" indent="-342900">
              <a:lnSpc>
                <a:spcPct val="150000"/>
              </a:lnSpc>
              <a:buFont typeface="+mj-lt"/>
              <a:buAutoNum type="arabicPeriod"/>
            </a:pPr>
            <a:r>
              <a:rPr lang="de-DE" sz="2000"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dirty="0">
                <a:solidFill>
                  <a:schemeClr val="tx1"/>
                </a:solidFill>
              </a:rPr>
              <a:t>Anmerkungen aus dem Antrag</a:t>
            </a:r>
          </a:p>
          <a:p>
            <a:pPr marL="342900" indent="-342900">
              <a:lnSpc>
                <a:spcPct val="150000"/>
              </a:lnSpc>
              <a:buFont typeface="+mj-lt"/>
              <a:buAutoNum type="arabicPeriod"/>
            </a:pPr>
            <a:r>
              <a:rPr lang="de-DE" sz="2000" b="1"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1647463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506292"/>
          </a:xfrm>
          <a:prstGeom prst="rect">
            <a:avLst/>
          </a:prstGeom>
          <a:noFill/>
        </p:spPr>
        <p:txBody>
          <a:bodyPr wrap="square" rtlCol="0">
            <a:spAutoFit/>
          </a:bodyPr>
          <a:lstStyle/>
          <a:p>
            <a:pPr>
              <a:lnSpc>
                <a:spcPct val="150000"/>
              </a:lnSpc>
            </a:pPr>
            <a:r>
              <a:rPr lang="de-DE" sz="2000" b="1" dirty="0">
                <a:solidFill>
                  <a:schemeClr val="tx1"/>
                </a:solidFill>
              </a:rPr>
              <a:t>5. Kontakt</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Bitte um Unterstützung des Antrags</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dirty="0">
                <a:solidFill>
                  <a:schemeClr val="tx1"/>
                </a:solidFill>
              </a:rPr>
              <a:t>Vielen Dank dafür, dass Sie den Antrag und die Argumente gelesen haben</a:t>
            </a:r>
          </a:p>
          <a:p>
            <a:endParaRPr lang="de-DE" dirty="0">
              <a:solidFill>
                <a:schemeClr val="tx1"/>
              </a:solidFill>
            </a:endParaRPr>
          </a:p>
          <a:p>
            <a:pPr marL="285750" indent="-285750">
              <a:buFont typeface="Wingdings" panose="05000000000000000000" pitchFamily="2" charset="2"/>
              <a:buChar char="§"/>
            </a:pPr>
            <a:r>
              <a:rPr lang="de-DE" dirty="0">
                <a:solidFill>
                  <a:schemeClr val="tx1"/>
                </a:solidFill>
              </a:rPr>
              <a:t>Gerne möchten wir Sie bitten den Antrag in der kommenden Gemeinderatssitzung im Sinne der Familienpolitik für unsere Magstadt Familien zu unterstützen</a:t>
            </a:r>
          </a:p>
          <a:p>
            <a:endParaRPr lang="de-DE" dirty="0">
              <a:solidFill>
                <a:schemeClr val="tx1"/>
              </a:solidFill>
            </a:endParaRPr>
          </a:p>
          <a:p>
            <a:pPr marL="285750" indent="-285750">
              <a:buFont typeface="Wingdings" panose="05000000000000000000" pitchFamily="2" charset="2"/>
              <a:buChar char="§"/>
            </a:pPr>
            <a:r>
              <a:rPr lang="de-DE" dirty="0">
                <a:solidFill>
                  <a:schemeClr val="tx1"/>
                </a:solidFill>
              </a:rPr>
              <a:t>Kontakt Freie Liste Magstadt: Oliver Altvater</a:t>
            </a:r>
          </a:p>
          <a:p>
            <a:pPr marL="285750" indent="-285750">
              <a:buFont typeface="Wingdings" panose="05000000000000000000" pitchFamily="2" charset="2"/>
              <a:buChar char="§"/>
            </a:pPr>
            <a:endParaRPr lang="de-DE" dirty="0">
              <a:solidFill>
                <a:schemeClr val="tx1"/>
              </a:solidFill>
            </a:endParaRPr>
          </a:p>
          <a:p>
            <a:pPr marL="285750" indent="-285750">
              <a:buFont typeface="Wingdings" panose="05000000000000000000" pitchFamily="2" charset="2"/>
              <a:buChar char="§"/>
            </a:pPr>
            <a:endParaRPr lang="de-DE" dirty="0">
              <a:solidFill>
                <a:schemeClr val="tx1"/>
              </a:solidFill>
            </a:endParaRPr>
          </a:p>
          <a:p>
            <a:pPr marL="285750" indent="-285750">
              <a:buFont typeface="Wingdings" panose="05000000000000000000" pitchFamily="2" charset="2"/>
              <a:buChar char="§"/>
            </a:pPr>
            <a:endParaRPr lang="de-DE" dirty="0">
              <a:solidFill>
                <a:schemeClr val="tx1"/>
              </a:solidFill>
            </a:endParaRPr>
          </a:p>
          <a:p>
            <a:r>
              <a:rPr lang="de-DE" dirty="0">
                <a:solidFill>
                  <a:schemeClr val="tx1"/>
                </a:solidFill>
              </a:rPr>
              <a:t>Vielen Dank </a:t>
            </a:r>
          </a:p>
          <a:p>
            <a:endParaRPr lang="de-DE" dirty="0">
              <a:solidFill>
                <a:schemeClr val="tx1"/>
              </a:solidFill>
            </a:endParaRPr>
          </a:p>
          <a:p>
            <a:endParaRPr lang="de-DE" dirty="0">
              <a:solidFill>
                <a:srgbClr val="FF0000"/>
              </a:solidFill>
            </a:endParaRPr>
          </a:p>
        </p:txBody>
      </p:sp>
    </p:spTree>
    <p:extLst>
      <p:ext uri="{BB962C8B-B14F-4D97-AF65-F5344CB8AC3E}">
        <p14:creationId xmlns:p14="http://schemas.microsoft.com/office/powerpoint/2010/main" val="217603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b="1" dirty="0">
                <a:solidFill>
                  <a:schemeClr val="tx1"/>
                </a:solidFill>
              </a:rPr>
              <a:t>Grund für den Antrag (Problembeschreibung)</a:t>
            </a:r>
          </a:p>
          <a:p>
            <a:pPr marL="342900" indent="-342900">
              <a:lnSpc>
                <a:spcPct val="150000"/>
              </a:lnSpc>
              <a:buFont typeface="+mj-lt"/>
              <a:buAutoNum type="arabicPeriod"/>
            </a:pPr>
            <a:r>
              <a:rPr lang="de-DE" sz="2000" dirty="0">
                <a:solidFill>
                  <a:schemeClr val="tx1"/>
                </a:solidFill>
              </a:rPr>
              <a:t>Inhalt und Ergänzungen zum Antrag (Lösungsvorschlag)</a:t>
            </a:r>
          </a:p>
          <a:p>
            <a:pPr marL="342900" indent="-342900">
              <a:lnSpc>
                <a:spcPct val="150000"/>
              </a:lnSpc>
              <a:buFont typeface="+mj-lt"/>
              <a:buAutoNum type="arabicPeriod"/>
            </a:pPr>
            <a:r>
              <a:rPr lang="de-DE" sz="2000"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dirty="0">
                <a:solidFill>
                  <a:schemeClr val="tx1"/>
                </a:solidFill>
              </a:rPr>
              <a:t>Anmerkungen aus dem Antrag</a:t>
            </a:r>
          </a:p>
          <a:p>
            <a:pPr marL="342900" indent="-342900">
              <a:lnSpc>
                <a:spcPct val="150000"/>
              </a:lnSpc>
              <a:buFont typeface="+mj-lt"/>
              <a:buAutoNum type="arabicPeriod"/>
            </a:pPr>
            <a:r>
              <a:rPr lang="de-DE" sz="2000"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106981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1. Grund für den Antrag (Problembeschreibung)</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609162" cy="400110"/>
          </a:xfrm>
          <a:prstGeom prst="rect">
            <a:avLst/>
          </a:prstGeom>
          <a:noFill/>
        </p:spPr>
        <p:txBody>
          <a:bodyPr wrap="square" rtlCol="0">
            <a:spAutoFit/>
          </a:bodyPr>
          <a:lstStyle/>
          <a:p>
            <a:r>
              <a:rPr lang="de-DE" sz="2000" b="1" dirty="0">
                <a:solidFill>
                  <a:schemeClr val="accent2">
                    <a:lumMod val="75000"/>
                  </a:schemeClr>
                </a:solidFill>
              </a:rPr>
              <a:t>Betreuungsstunden in der Ganztagesbetreuung sind mehr als doppelt so teuer wie im Regelbetrieb</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de-DE" b="1" dirty="0">
                <a:solidFill>
                  <a:schemeClr val="tx1"/>
                </a:solidFill>
              </a:rPr>
              <a:t>Zusammenfassung:</a:t>
            </a:r>
          </a:p>
          <a:p>
            <a:pPr marL="285750" indent="-285750">
              <a:lnSpc>
                <a:spcPct val="150000"/>
              </a:lnSpc>
              <a:buFont typeface="Wingdings" panose="05000000000000000000" pitchFamily="2" charset="2"/>
              <a:buChar char="§"/>
            </a:pPr>
            <a:r>
              <a:rPr lang="de-DE" b="1" dirty="0">
                <a:solidFill>
                  <a:schemeClr val="tx1"/>
                </a:solidFill>
              </a:rPr>
              <a:t>Betreuungskosten</a:t>
            </a:r>
            <a:r>
              <a:rPr lang="de-DE" dirty="0">
                <a:solidFill>
                  <a:schemeClr val="tx1"/>
                </a:solidFill>
              </a:rPr>
              <a:t> pro Stunde </a:t>
            </a:r>
            <a:r>
              <a:rPr lang="de-DE" b="1" dirty="0">
                <a:solidFill>
                  <a:schemeClr val="tx1"/>
                </a:solidFill>
              </a:rPr>
              <a:t>Regelbetrieb/VÖ</a:t>
            </a:r>
            <a:r>
              <a:rPr lang="de-DE" dirty="0">
                <a:solidFill>
                  <a:schemeClr val="tx1"/>
                </a:solidFill>
              </a:rPr>
              <a:t> (Ü3 – 3-6Jahre) </a:t>
            </a:r>
            <a:r>
              <a:rPr lang="de-DE" b="1" dirty="0">
                <a:solidFill>
                  <a:schemeClr val="tx1"/>
                </a:solidFill>
              </a:rPr>
              <a:t>0,81€/h</a:t>
            </a:r>
          </a:p>
          <a:p>
            <a:pPr marL="285750" indent="-285750">
              <a:lnSpc>
                <a:spcPct val="150000"/>
              </a:lnSpc>
              <a:buFont typeface="Wingdings" panose="05000000000000000000" pitchFamily="2" charset="2"/>
              <a:buChar char="§"/>
            </a:pPr>
            <a:r>
              <a:rPr lang="de-DE" b="1" dirty="0">
                <a:solidFill>
                  <a:schemeClr val="tx1"/>
                </a:solidFill>
              </a:rPr>
              <a:t>Betreuungskosten</a:t>
            </a:r>
            <a:r>
              <a:rPr lang="de-DE" dirty="0">
                <a:solidFill>
                  <a:schemeClr val="tx1"/>
                </a:solidFill>
              </a:rPr>
              <a:t> pro Stunde </a:t>
            </a:r>
            <a:r>
              <a:rPr lang="de-DE" b="1" dirty="0">
                <a:solidFill>
                  <a:schemeClr val="tx1"/>
                </a:solidFill>
              </a:rPr>
              <a:t>Ganztagesbetreuung</a:t>
            </a:r>
            <a:r>
              <a:rPr lang="de-DE" dirty="0">
                <a:solidFill>
                  <a:schemeClr val="tx1"/>
                </a:solidFill>
              </a:rPr>
              <a:t> (Ü3 – 3-6Jahre) </a:t>
            </a:r>
            <a:r>
              <a:rPr lang="de-DE" b="1" dirty="0">
                <a:solidFill>
                  <a:schemeClr val="tx1"/>
                </a:solidFill>
              </a:rPr>
              <a:t>1,65€/h</a:t>
            </a:r>
          </a:p>
          <a:p>
            <a:pPr>
              <a:lnSpc>
                <a:spcPct val="150000"/>
              </a:lnSpc>
            </a:pPr>
            <a:r>
              <a:rPr lang="de-DE" dirty="0">
                <a:solidFill>
                  <a:schemeClr val="tx1"/>
                </a:solidFill>
                <a:sym typeface="Wingdings" panose="05000000000000000000" pitchFamily="2" charset="2"/>
              </a:rPr>
              <a:t> </a:t>
            </a:r>
            <a:r>
              <a:rPr lang="de-DE" b="1" dirty="0">
                <a:solidFill>
                  <a:schemeClr val="tx1"/>
                </a:solidFill>
                <a:sym typeface="Wingdings" panose="05000000000000000000" pitchFamily="2" charset="2"/>
              </a:rPr>
              <a:t>Jede Stunde im Ganztagsbereich kostet </a:t>
            </a:r>
            <a:r>
              <a:rPr lang="de-DE" b="1" dirty="0" err="1">
                <a:solidFill>
                  <a:schemeClr val="tx1"/>
                </a:solidFill>
                <a:sym typeface="Wingdings" panose="05000000000000000000" pitchFamily="2" charset="2"/>
              </a:rPr>
              <a:t>Magstadter</a:t>
            </a:r>
            <a:r>
              <a:rPr lang="de-DE" b="1" dirty="0">
                <a:solidFill>
                  <a:schemeClr val="tx1"/>
                </a:solidFill>
                <a:sym typeface="Wingdings" panose="05000000000000000000" pitchFamily="2" charset="2"/>
              </a:rPr>
              <a:t> Eltern mehr als das Doppelte!</a:t>
            </a:r>
          </a:p>
          <a:p>
            <a:pPr>
              <a:lnSpc>
                <a:spcPct val="150000"/>
              </a:lnSpc>
            </a:pPr>
            <a:endParaRPr lang="de-DE" dirty="0">
              <a:solidFill>
                <a:schemeClr val="tx1"/>
              </a:solidFill>
              <a:sym typeface="Wingdings" panose="05000000000000000000" pitchFamily="2" charset="2"/>
            </a:endParaRPr>
          </a:p>
          <a:p>
            <a:pPr>
              <a:lnSpc>
                <a:spcPct val="150000"/>
              </a:lnSpc>
            </a:pPr>
            <a:r>
              <a:rPr lang="de-DE" b="1" dirty="0">
                <a:solidFill>
                  <a:schemeClr val="tx1"/>
                </a:solidFill>
                <a:sym typeface="Wingdings" panose="05000000000000000000" pitchFamily="2" charset="2"/>
              </a:rPr>
              <a:t>Auswirkung: Beispiel Familie mit 2 Kindern im Ü3 Bereich</a:t>
            </a:r>
          </a:p>
          <a:p>
            <a:pPr marL="285750" indent="-285750">
              <a:lnSpc>
                <a:spcPct val="150000"/>
              </a:lnSpc>
              <a:buFont typeface="Wingdings" panose="05000000000000000000" pitchFamily="2" charset="2"/>
              <a:buChar char="§"/>
            </a:pPr>
            <a:r>
              <a:rPr lang="de-DE" b="1" dirty="0">
                <a:solidFill>
                  <a:schemeClr val="tx1"/>
                </a:solidFill>
                <a:sym typeface="Wingdings" panose="05000000000000000000" pitchFamily="2" charset="2"/>
              </a:rPr>
              <a:t>Familie A</a:t>
            </a:r>
            <a:r>
              <a:rPr lang="de-DE" dirty="0">
                <a:solidFill>
                  <a:schemeClr val="tx1"/>
                </a:solidFill>
                <a:sym typeface="Wingdings" panose="05000000000000000000" pitchFamily="2" charset="2"/>
              </a:rPr>
              <a:t> (2 Kinder in der </a:t>
            </a:r>
            <a:r>
              <a:rPr lang="de-DE" b="1" dirty="0">
                <a:solidFill>
                  <a:schemeClr val="tx1"/>
                </a:solidFill>
                <a:sym typeface="Wingdings" panose="05000000000000000000" pitchFamily="2" charset="2"/>
              </a:rPr>
              <a:t>Regelgruppe</a:t>
            </a:r>
            <a:r>
              <a:rPr lang="de-DE" dirty="0">
                <a:solidFill>
                  <a:schemeClr val="tx1"/>
                </a:solidFill>
                <a:sym typeface="Wingdings" panose="05000000000000000000" pitchFamily="2" charset="2"/>
              </a:rPr>
              <a:t>, max. Betreuungszeiten 7-13Uhr): 2 x 98€ = </a:t>
            </a:r>
            <a:r>
              <a:rPr lang="de-DE" b="1" dirty="0">
                <a:solidFill>
                  <a:schemeClr val="tx1"/>
                </a:solidFill>
                <a:sym typeface="Wingdings" panose="05000000000000000000" pitchFamily="2" charset="2"/>
              </a:rPr>
              <a:t>196€/Monat</a:t>
            </a:r>
          </a:p>
          <a:p>
            <a:pPr marL="285750" indent="-285750">
              <a:lnSpc>
                <a:spcPct val="150000"/>
              </a:lnSpc>
              <a:buFont typeface="Wingdings" panose="05000000000000000000" pitchFamily="2" charset="2"/>
              <a:buChar char="§"/>
            </a:pPr>
            <a:r>
              <a:rPr lang="de-DE" b="1" dirty="0">
                <a:solidFill>
                  <a:schemeClr val="tx1"/>
                </a:solidFill>
                <a:sym typeface="Wingdings" panose="05000000000000000000" pitchFamily="2" charset="2"/>
              </a:rPr>
              <a:t>Familie B</a:t>
            </a:r>
            <a:r>
              <a:rPr lang="de-DE" dirty="0">
                <a:solidFill>
                  <a:schemeClr val="tx1"/>
                </a:solidFill>
                <a:sym typeface="Wingdings" panose="05000000000000000000" pitchFamily="2" charset="2"/>
              </a:rPr>
              <a:t> (2 Kinder in der </a:t>
            </a:r>
            <a:r>
              <a:rPr lang="de-DE" b="1" dirty="0">
                <a:solidFill>
                  <a:schemeClr val="tx1"/>
                </a:solidFill>
                <a:sym typeface="Wingdings" panose="05000000000000000000" pitchFamily="2" charset="2"/>
              </a:rPr>
              <a:t>Ganztagebetreuung</a:t>
            </a:r>
            <a:r>
              <a:rPr lang="de-DE" dirty="0">
                <a:solidFill>
                  <a:schemeClr val="tx1"/>
                </a:solidFill>
                <a:sym typeface="Wingdings" panose="05000000000000000000" pitchFamily="2" charset="2"/>
              </a:rPr>
              <a:t>, max. Betreuungszeiten  7-17Uhr): 2x 325€ = </a:t>
            </a:r>
            <a:r>
              <a:rPr lang="de-DE" b="1" dirty="0">
                <a:solidFill>
                  <a:schemeClr val="tx1"/>
                </a:solidFill>
                <a:sym typeface="Wingdings" panose="05000000000000000000" pitchFamily="2" charset="2"/>
              </a:rPr>
              <a:t>650€/Monat</a:t>
            </a:r>
          </a:p>
          <a:p>
            <a:pPr marL="742950" lvl="1" indent="-285750">
              <a:lnSpc>
                <a:spcPct val="150000"/>
              </a:lnSpc>
              <a:buFont typeface="Wingdings" panose="05000000000000000000" pitchFamily="2" charset="2"/>
              <a:buChar char="§"/>
            </a:pPr>
            <a:r>
              <a:rPr lang="de-DE" dirty="0">
                <a:solidFill>
                  <a:schemeClr val="tx1"/>
                </a:solidFill>
                <a:sym typeface="Wingdings" panose="05000000000000000000" pitchFamily="2" charset="2"/>
              </a:rPr>
              <a:t>Zusätzlich </a:t>
            </a:r>
            <a:r>
              <a:rPr lang="de-DE" b="1" dirty="0">
                <a:solidFill>
                  <a:schemeClr val="tx1"/>
                </a:solidFill>
                <a:sym typeface="Wingdings" panose="05000000000000000000" pitchFamily="2" charset="2"/>
              </a:rPr>
              <a:t>Mittagessen</a:t>
            </a:r>
            <a:r>
              <a:rPr lang="de-DE" dirty="0">
                <a:solidFill>
                  <a:schemeClr val="tx1"/>
                </a:solidFill>
                <a:sym typeface="Wingdings" panose="05000000000000000000" pitchFamily="2" charset="2"/>
              </a:rPr>
              <a:t> in Kita (</a:t>
            </a:r>
            <a:r>
              <a:rPr lang="de-DE" u="sng" dirty="0">
                <a:solidFill>
                  <a:schemeClr val="tx1"/>
                </a:solidFill>
                <a:sym typeface="Wingdings" panose="05000000000000000000" pitchFamily="2" charset="2"/>
              </a:rPr>
              <a:t>4,55€ pro Essen pro Kind</a:t>
            </a:r>
            <a:r>
              <a:rPr lang="de-DE" dirty="0">
                <a:solidFill>
                  <a:schemeClr val="tx1"/>
                </a:solidFill>
                <a:sym typeface="Wingdings" panose="05000000000000000000" pitchFamily="2" charset="2"/>
              </a:rPr>
              <a:t>): 2 x 21Tag x 4,55€ = </a:t>
            </a:r>
            <a:r>
              <a:rPr lang="de-DE" b="1" dirty="0">
                <a:solidFill>
                  <a:schemeClr val="tx1"/>
                </a:solidFill>
                <a:sym typeface="Wingdings" panose="05000000000000000000" pitchFamily="2" charset="2"/>
              </a:rPr>
              <a:t>191,1€/Monat</a:t>
            </a:r>
          </a:p>
          <a:p>
            <a:pPr>
              <a:lnSpc>
                <a:spcPct val="150000"/>
              </a:lnSpc>
            </a:pPr>
            <a:r>
              <a:rPr lang="de-DE" b="1" dirty="0">
                <a:solidFill>
                  <a:schemeClr val="tx1"/>
                </a:solidFill>
                <a:sym typeface="Wingdings" panose="05000000000000000000" pitchFamily="2" charset="2"/>
              </a:rPr>
              <a:t> </a:t>
            </a:r>
            <a:r>
              <a:rPr lang="de-DE" dirty="0">
                <a:solidFill>
                  <a:schemeClr val="tx1"/>
                </a:solidFill>
                <a:sym typeface="Wingdings" panose="05000000000000000000" pitchFamily="2" charset="2"/>
              </a:rPr>
              <a:t>Familie B muss mehr als das dreifache pro Monat für die Betreuung aufwenden. Inklusive des Mittagessen kommen auf Familie B monatliche kosten von </a:t>
            </a:r>
            <a:r>
              <a:rPr lang="de-DE" b="1" dirty="0">
                <a:solidFill>
                  <a:schemeClr val="tx1"/>
                </a:solidFill>
                <a:sym typeface="Wingdings" panose="05000000000000000000" pitchFamily="2" charset="2"/>
              </a:rPr>
              <a:t>841,1€/Monat </a:t>
            </a:r>
            <a:r>
              <a:rPr lang="de-DE" dirty="0">
                <a:solidFill>
                  <a:schemeClr val="tx1"/>
                </a:solidFill>
                <a:sym typeface="Wingdings" panose="05000000000000000000" pitchFamily="2" charset="2"/>
              </a:rPr>
              <a:t>zu!</a:t>
            </a:r>
            <a:endParaRPr lang="de-DE" dirty="0">
              <a:solidFill>
                <a:schemeClr val="tx1"/>
              </a:solidFill>
            </a:endParaRPr>
          </a:p>
          <a:p>
            <a:pPr marL="285750" indent="-285750">
              <a:lnSpc>
                <a:spcPct val="150000"/>
              </a:lnSpc>
              <a:buFont typeface="Wingdings" panose="05000000000000000000" pitchFamily="2" charset="2"/>
              <a:buChar char="§"/>
            </a:pPr>
            <a:endParaRPr lang="de-DE" b="1" dirty="0">
              <a:solidFill>
                <a:schemeClr val="tx1"/>
              </a:solidFill>
            </a:endParaRPr>
          </a:p>
        </p:txBody>
      </p:sp>
    </p:spTree>
    <p:extLst>
      <p:ext uri="{BB962C8B-B14F-4D97-AF65-F5344CB8AC3E}">
        <p14:creationId xmlns:p14="http://schemas.microsoft.com/office/powerpoint/2010/main" val="102039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1. Grund für den Antrag (Problembeschreibung)</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Auswirkungen der Ungleichbehandlung der aktuellen Gebührenordnung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In vielen Fällen ist eine Teilzeiterwerbstätigkeit für Familien oder Alleinerziehende nicht rentabel, da der Nettolohn in keinem Verhältnis zu den Mehrkosten durch die Betreuung der Kinder steht. Dies kann insb. dazu führen, dass Frauen Ihre Berufstätigkeit ungewollt aufgeben/aussetzen.</a:t>
            </a:r>
            <a:br>
              <a:rPr lang="de-DE" sz="1400" dirty="0">
                <a:solidFill>
                  <a:schemeClr val="tx1"/>
                </a:solidFill>
              </a:rPr>
            </a:br>
            <a:r>
              <a:rPr lang="de-DE" sz="1400" dirty="0">
                <a:solidFill>
                  <a:schemeClr val="tx1"/>
                </a:solidFill>
              </a:rPr>
              <a:t>In der aktuellen  Wohnraumsituation sind viele Familien insb. der Mittelschicht auf 2 Einkommen angewiesen um Haus, Wohnung oder Miete zu finanzieren.</a:t>
            </a:r>
          </a:p>
          <a:p>
            <a:pPr marL="285750" indent="-285750">
              <a:lnSpc>
                <a:spcPct val="150000"/>
              </a:lnSpc>
              <a:buFont typeface="Wingdings" panose="05000000000000000000" pitchFamily="2" charset="2"/>
              <a:buChar char="§"/>
            </a:pPr>
            <a:r>
              <a:rPr lang="de-DE" sz="1400" b="1" dirty="0">
                <a:solidFill>
                  <a:schemeClr val="tx1"/>
                </a:solidFill>
              </a:rPr>
              <a:t>Beispiel</a:t>
            </a:r>
            <a:r>
              <a:rPr lang="de-DE" sz="1400" dirty="0">
                <a:solidFill>
                  <a:schemeClr val="tx1"/>
                </a:solidFill>
              </a:rPr>
              <a:t>: Familie B (2 Kinder in der Ganztagesbetreuung) – Vater Elektriker brutto 2800€ Vollzeit; Mutter Angestellte Teilzeit daher 60% von 2490€ = brutto 1494€</a:t>
            </a:r>
          </a:p>
          <a:p>
            <a:pPr>
              <a:lnSpc>
                <a:spcPct val="150000"/>
              </a:lnSpc>
            </a:pPr>
            <a:r>
              <a:rPr lang="de-DE" sz="1400" b="1" dirty="0">
                <a:solidFill>
                  <a:schemeClr val="tx1"/>
                </a:solidFill>
                <a:sym typeface="Wingdings" panose="05000000000000000000" pitchFamily="2" charset="2"/>
              </a:rPr>
              <a:t>	Option A:</a:t>
            </a:r>
            <a:r>
              <a:rPr lang="de-DE" sz="1400" dirty="0">
                <a:solidFill>
                  <a:schemeClr val="tx1"/>
                </a:solidFill>
                <a:sym typeface="Wingdings" panose="05000000000000000000" pitchFamily="2" charset="2"/>
              </a:rPr>
              <a:t> Arbeiten beide Elternteile erhält die Familie 3000€ netto minus 841,1€ für die Kinderbetreuung, bleiben </a:t>
            </a:r>
            <a:r>
              <a:rPr lang="de-DE" sz="1400" b="1" dirty="0">
                <a:solidFill>
                  <a:schemeClr val="tx1"/>
                </a:solidFill>
                <a:sym typeface="Wingdings" panose="05000000000000000000" pitchFamily="2" charset="2"/>
              </a:rPr>
              <a:t>2158,9 €</a:t>
            </a:r>
            <a:r>
              <a:rPr lang="de-DE" sz="1400" dirty="0">
                <a:solidFill>
                  <a:schemeClr val="tx1"/>
                </a:solidFill>
                <a:sym typeface="Wingdings" panose="05000000000000000000" pitchFamily="2" charset="2"/>
              </a:rPr>
              <a:t> zum 	Leben (Kosten für Fahrten zur Arbeit etc. nicht berücksichtigt)</a:t>
            </a:r>
          </a:p>
          <a:p>
            <a:pPr>
              <a:lnSpc>
                <a:spcPct val="150000"/>
              </a:lnSpc>
            </a:pPr>
            <a:r>
              <a:rPr lang="de-DE" sz="1400" b="1" dirty="0">
                <a:solidFill>
                  <a:schemeClr val="tx1"/>
                </a:solidFill>
                <a:sym typeface="Wingdings" panose="05000000000000000000" pitchFamily="2" charset="2"/>
              </a:rPr>
              <a:t>	Option B</a:t>
            </a:r>
            <a:r>
              <a:rPr lang="de-DE" sz="1400" dirty="0">
                <a:solidFill>
                  <a:schemeClr val="tx1"/>
                </a:solidFill>
                <a:sym typeface="Wingdings" panose="05000000000000000000" pitchFamily="2" charset="2"/>
              </a:rPr>
              <a:t>: Arbeitet nur der Vater 2129€ netto minus 196€ Kita, bleiben der Familie </a:t>
            </a:r>
            <a:r>
              <a:rPr lang="de-DE" sz="1400" b="1" dirty="0">
                <a:solidFill>
                  <a:schemeClr val="tx1"/>
                </a:solidFill>
                <a:sym typeface="Wingdings" panose="05000000000000000000" pitchFamily="2" charset="2"/>
              </a:rPr>
              <a:t>1933€</a:t>
            </a:r>
            <a:r>
              <a:rPr lang="de-DE" sz="1400" dirty="0">
                <a:solidFill>
                  <a:schemeClr val="tx1"/>
                </a:solidFill>
                <a:sym typeface="Wingdings" panose="05000000000000000000" pitchFamily="2" charset="2"/>
              </a:rPr>
              <a:t> zum Leben</a:t>
            </a:r>
          </a:p>
          <a:p>
            <a:pPr marL="285750" indent="-285750">
              <a:lnSpc>
                <a:spcPct val="150000"/>
              </a:lnSpc>
              <a:buFont typeface="Wingdings" panose="05000000000000000000" pitchFamily="2" charset="2"/>
              <a:buChar char="à"/>
            </a:pPr>
            <a:r>
              <a:rPr lang="de-DE" sz="1400" b="1" dirty="0">
                <a:solidFill>
                  <a:schemeClr val="tx1"/>
                </a:solidFill>
                <a:sym typeface="Wingdings" panose="05000000000000000000" pitchFamily="2" charset="2"/>
              </a:rPr>
              <a:t>Das Familieneinkommen würde lediglich um 225,9 € steigen, dafür dass die Frau 60% Arbeitet!</a:t>
            </a:r>
          </a:p>
          <a:p>
            <a:pPr>
              <a:lnSpc>
                <a:spcPct val="150000"/>
              </a:lnSpc>
            </a:pPr>
            <a:endParaRPr lang="de-DE" sz="1400" b="1" dirty="0">
              <a:solidFill>
                <a:schemeClr val="tx1"/>
              </a:solidFill>
              <a:sym typeface="Wingdings" panose="05000000000000000000" pitchFamily="2" charset="2"/>
            </a:endParaRPr>
          </a:p>
          <a:p>
            <a:pPr>
              <a:lnSpc>
                <a:spcPct val="150000"/>
              </a:lnSpc>
            </a:pPr>
            <a:r>
              <a:rPr lang="de-DE" sz="1400" b="1" dirty="0">
                <a:solidFill>
                  <a:schemeClr val="tx1"/>
                </a:solidFill>
                <a:sym typeface="Wingdings" panose="05000000000000000000" pitchFamily="2" charset="2"/>
              </a:rPr>
              <a:t>Anmerkungen: In vielen Berufen ist es Vater/Mutter nicht möglich auszuschließen, dass Sie in Teilzeit/Vollzeit Ihre Kinder immer bis 13Uhr abholen können (Schichtdienste). Diese Familien sind also auch bei eventuell kürzerem Betreuungsbedarf pro Woche auf die sehr teuren Betreuungsstunden der Ganztagesbetreuung angewiesen. Diese Situation empfinden wir diesen Familien gegenüber nicht als gerecht. </a:t>
            </a:r>
            <a:endParaRPr lang="de-DE" sz="1400" dirty="0">
              <a:solidFill>
                <a:schemeClr val="tx1"/>
              </a:solidFill>
            </a:endParaRPr>
          </a:p>
        </p:txBody>
      </p:sp>
      <p:sp>
        <p:nvSpPr>
          <p:cNvPr id="2" name="Textfeld 1">
            <a:extLst>
              <a:ext uri="{FF2B5EF4-FFF2-40B4-BE49-F238E27FC236}">
                <a16:creationId xmlns:a16="http://schemas.microsoft.com/office/drawing/2014/main" id="{BB73EC7A-84F0-4CE8-AE01-EE43FCC0E6F3}"/>
              </a:ext>
            </a:extLst>
          </p:cNvPr>
          <p:cNvSpPr txBox="1"/>
          <p:nvPr/>
        </p:nvSpPr>
        <p:spPr>
          <a:xfrm>
            <a:off x="838200" y="6488668"/>
            <a:ext cx="6685344" cy="261610"/>
          </a:xfrm>
          <a:prstGeom prst="rect">
            <a:avLst/>
          </a:prstGeom>
          <a:noFill/>
        </p:spPr>
        <p:txBody>
          <a:bodyPr wrap="square" rtlCol="0">
            <a:spAutoFit/>
          </a:bodyPr>
          <a:lstStyle/>
          <a:p>
            <a:r>
              <a:rPr lang="de-DE" sz="1100" i="1" dirty="0"/>
              <a:t>Quelle Steuersätze: https://www.brutto-netto-rechner.info/</a:t>
            </a:r>
          </a:p>
        </p:txBody>
      </p:sp>
    </p:spTree>
    <p:extLst>
      <p:ext uri="{BB962C8B-B14F-4D97-AF65-F5344CB8AC3E}">
        <p14:creationId xmlns:p14="http://schemas.microsoft.com/office/powerpoint/2010/main" val="71748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1. Grund für den Antrag (Problembeschreibung)</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609162" cy="400110"/>
          </a:xfrm>
          <a:prstGeom prst="rect">
            <a:avLst/>
          </a:prstGeom>
          <a:noFill/>
        </p:spPr>
        <p:txBody>
          <a:bodyPr wrap="square" rtlCol="0">
            <a:spAutoFit/>
          </a:bodyPr>
          <a:lstStyle/>
          <a:p>
            <a:r>
              <a:rPr lang="de-DE" sz="2000" b="1" dirty="0">
                <a:solidFill>
                  <a:schemeClr val="accent2">
                    <a:lumMod val="75000"/>
                  </a:schemeClr>
                </a:solidFill>
              </a:rPr>
              <a:t>Aktuelle Gebührenordnung der Gemeinde Magstadt</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3527FD06-46B8-4E1B-9F53-4812D83CAC74}"/>
              </a:ext>
            </a:extLst>
          </p:cNvPr>
          <p:cNvPicPr>
            <a:picLocks noChangeAspect="1"/>
          </p:cNvPicPr>
          <p:nvPr/>
        </p:nvPicPr>
        <p:blipFill rotWithShape="1">
          <a:blip r:embed="rId3"/>
          <a:srcRect b="32658"/>
          <a:stretch/>
        </p:blipFill>
        <p:spPr>
          <a:xfrm>
            <a:off x="1243789" y="1691597"/>
            <a:ext cx="9704422" cy="4618298"/>
          </a:xfrm>
          <a:prstGeom prst="rect">
            <a:avLst/>
          </a:prstGeom>
        </p:spPr>
      </p:pic>
      <p:sp>
        <p:nvSpPr>
          <p:cNvPr id="10" name="Rechteck 9">
            <a:extLst>
              <a:ext uri="{FF2B5EF4-FFF2-40B4-BE49-F238E27FC236}">
                <a16:creationId xmlns:a16="http://schemas.microsoft.com/office/drawing/2014/main" id="{28556FBC-67CC-44AA-A302-34C6BAF5922E}"/>
              </a:ext>
            </a:extLst>
          </p:cNvPr>
          <p:cNvSpPr/>
          <p:nvPr/>
        </p:nvSpPr>
        <p:spPr>
          <a:xfrm>
            <a:off x="4456254" y="3703898"/>
            <a:ext cx="1010152" cy="250548"/>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6901D958-91BE-435A-A62C-C83931255EBB}"/>
              </a:ext>
            </a:extLst>
          </p:cNvPr>
          <p:cNvSpPr/>
          <p:nvPr/>
        </p:nvSpPr>
        <p:spPr>
          <a:xfrm>
            <a:off x="5614074" y="3703898"/>
            <a:ext cx="1010152" cy="250548"/>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C77BDB5A-6064-477F-AD9C-21F3BDA43A32}"/>
              </a:ext>
            </a:extLst>
          </p:cNvPr>
          <p:cNvSpPr/>
          <p:nvPr/>
        </p:nvSpPr>
        <p:spPr>
          <a:xfrm>
            <a:off x="8741167" y="1239322"/>
            <a:ext cx="1664473" cy="218594"/>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Beispiele</a:t>
            </a:r>
          </a:p>
        </p:txBody>
      </p:sp>
    </p:spTree>
    <p:extLst>
      <p:ext uri="{BB962C8B-B14F-4D97-AF65-F5344CB8AC3E}">
        <p14:creationId xmlns:p14="http://schemas.microsoft.com/office/powerpoint/2010/main" val="50179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1. Grund für den Antrag (Problembeschreibung)</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Zusammenfassung der Gründe für den Antrag (Problembeschreibung)</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
            </a:pPr>
            <a:r>
              <a:rPr lang="de-DE" sz="1400" b="1" dirty="0">
                <a:solidFill>
                  <a:schemeClr val="tx1"/>
                </a:solidFill>
              </a:rPr>
              <a:t>Betreuungskosten pro Stunde in der Ganztagesbetreuung über 100% teurer als in der Regelgruppe </a:t>
            </a:r>
            <a:r>
              <a:rPr lang="de-DE" sz="1400" dirty="0">
                <a:solidFill>
                  <a:schemeClr val="tx1"/>
                </a:solidFill>
              </a:rPr>
              <a:t>(Ü3 Kindergarten) – </a:t>
            </a:r>
            <a:r>
              <a:rPr lang="de-DE" sz="1400" b="1" dirty="0">
                <a:solidFill>
                  <a:schemeClr val="tx1"/>
                </a:solidFill>
              </a:rPr>
              <a:t>Ungleichbehandlung</a:t>
            </a:r>
            <a:r>
              <a:rPr lang="de-DE" sz="1400" dirty="0">
                <a:solidFill>
                  <a:schemeClr val="tx1"/>
                </a:solidFill>
              </a:rPr>
              <a:t> (dies Ungleichbehandlung gibt es bei den unter 3 Jährigen interessanter weise nicht; hier kostet in Magstadt jede Betreuungsstunde gleich viel unabhängig von Gesamtdauer oder Uhrzeit der Betreuung)</a:t>
            </a:r>
          </a:p>
          <a:p>
            <a:pPr marL="285750" indent="-285750">
              <a:buFont typeface="Wingdings" panose="05000000000000000000" pitchFamily="2" charset="2"/>
              <a:buChar char="§"/>
            </a:pPr>
            <a:r>
              <a:rPr lang="de-DE" sz="1400" dirty="0">
                <a:solidFill>
                  <a:schemeClr val="tx1"/>
                </a:solidFill>
              </a:rPr>
              <a:t>Diese </a:t>
            </a:r>
            <a:r>
              <a:rPr lang="de-DE" sz="1400" b="1" dirty="0">
                <a:solidFill>
                  <a:schemeClr val="tx1"/>
                </a:solidFill>
              </a:rPr>
              <a:t>Ungleichbehandlung von Familien, </a:t>
            </a:r>
            <a:r>
              <a:rPr lang="de-DE" sz="1400" dirty="0">
                <a:solidFill>
                  <a:schemeClr val="tx1"/>
                </a:solidFill>
              </a:rPr>
              <a:t>welche aus verschiedensten Gründen (Arbeitgeber erwartet Anwesenheit nach 13Uhr; beide Eltern wollen Ihre Arbeit weiter ausführen; Familien sind auf das zusätzliche Einkommen angewiesen; Pflege von Angehörigen; etc.)  auf </a:t>
            </a:r>
            <a:r>
              <a:rPr lang="de-DE" sz="1400" b="1" dirty="0">
                <a:solidFill>
                  <a:schemeClr val="tx1"/>
                </a:solidFill>
              </a:rPr>
              <a:t>die Betreuung Ihrer Kinder nach 13Uhr angewiesen sind empfinden wir als nicht gerecht</a:t>
            </a:r>
            <a:r>
              <a:rPr lang="de-DE" sz="1400" dirty="0">
                <a:solidFill>
                  <a:schemeClr val="tx1"/>
                </a:solidFill>
              </a:rPr>
              <a:t>.</a:t>
            </a:r>
          </a:p>
          <a:p>
            <a:pPr marL="285750" indent="-285750">
              <a:buFont typeface="Wingdings" panose="05000000000000000000" pitchFamily="2" charset="2"/>
              <a:buChar char="§"/>
            </a:pPr>
            <a:r>
              <a:rPr lang="de-DE" sz="1400" dirty="0">
                <a:solidFill>
                  <a:schemeClr val="tx1"/>
                </a:solidFill>
              </a:rPr>
              <a:t>Die aktuelle Gebührenstruktur führt insbesondere dazu, dass der Elternteil mit dem niedrigeren Einkommen von der Wiederaufnahme der Arbeit wenig profitiert bzw. die Familie. Dies hat </a:t>
            </a:r>
            <a:r>
              <a:rPr lang="de-DE" sz="1400" b="1" dirty="0">
                <a:solidFill>
                  <a:schemeClr val="tx1"/>
                </a:solidFill>
              </a:rPr>
              <a:t>Auswirkungen bis ins Rentenalter, da die Rente bei längere Paus deutlich absinkt – Gefahr der Altersarmut</a:t>
            </a:r>
            <a:r>
              <a:rPr lang="de-DE" sz="1400" dirty="0">
                <a:solidFill>
                  <a:schemeClr val="tx1"/>
                </a:solidFill>
              </a:rPr>
              <a:t>.</a:t>
            </a:r>
          </a:p>
          <a:p>
            <a:pPr marL="285750" indent="-285750">
              <a:buFont typeface="Wingdings" panose="05000000000000000000" pitchFamily="2" charset="2"/>
              <a:buChar char="§"/>
            </a:pPr>
            <a:r>
              <a:rPr lang="de-DE" sz="1400" b="1" dirty="0">
                <a:solidFill>
                  <a:schemeClr val="tx1"/>
                </a:solidFill>
              </a:rPr>
              <a:t>Für viele Familien ist ein zweites Einkommen essentiell </a:t>
            </a:r>
            <a:r>
              <a:rPr lang="de-DE" sz="1400" dirty="0">
                <a:solidFill>
                  <a:schemeClr val="tx1"/>
                </a:solidFill>
              </a:rPr>
              <a:t>um die </a:t>
            </a:r>
            <a:r>
              <a:rPr lang="de-DE" sz="1400" b="1" dirty="0">
                <a:solidFill>
                  <a:schemeClr val="tx1"/>
                </a:solidFill>
              </a:rPr>
              <a:t>finanziellen Herausforderungen </a:t>
            </a:r>
            <a:r>
              <a:rPr lang="de-DE" sz="1400" dirty="0">
                <a:solidFill>
                  <a:schemeClr val="tx1"/>
                </a:solidFill>
              </a:rPr>
              <a:t>bzgl. </a:t>
            </a:r>
            <a:r>
              <a:rPr lang="de-DE" sz="1400" b="1" dirty="0">
                <a:solidFill>
                  <a:schemeClr val="tx1"/>
                </a:solidFill>
              </a:rPr>
              <a:t>Wohnraumfinanzierung</a:t>
            </a:r>
            <a:r>
              <a:rPr lang="de-DE" sz="1400" dirty="0">
                <a:solidFill>
                  <a:schemeClr val="tx1"/>
                </a:solidFill>
              </a:rPr>
              <a:t> oder Miete bewältigen zu können. Diese sollten nicht durch die aktuelle überproportional Belastung der Gebühren der Ganztagesbetreuung belastet werden. </a:t>
            </a:r>
            <a:br>
              <a:rPr lang="de-DE" sz="1400" dirty="0">
                <a:solidFill>
                  <a:schemeClr val="tx1"/>
                </a:solidFill>
              </a:rPr>
            </a:br>
            <a:r>
              <a:rPr lang="de-DE" sz="1400" dirty="0">
                <a:solidFill>
                  <a:schemeClr val="tx1"/>
                </a:solidFill>
              </a:rPr>
              <a:t>Insbesondere Familien mit niedrigen und mittleren Einkommen sind betroffen, da für Familien in der Sozialhilfe die Kosten für die Kinderbetreuung vom Staat übernommen werden, aber Familien über diesem Niveau den volle Umfang der Gebühren tragen müssen.</a:t>
            </a:r>
          </a:p>
          <a:p>
            <a:pPr marL="285750" indent="-285750">
              <a:buFont typeface="Wingdings" panose="05000000000000000000" pitchFamily="2" charset="2"/>
              <a:buChar char="§"/>
            </a:pPr>
            <a:r>
              <a:rPr lang="de-DE" sz="1400" b="1" dirty="0">
                <a:solidFill>
                  <a:schemeClr val="tx1"/>
                </a:solidFill>
              </a:rPr>
              <a:t>Familienförderung</a:t>
            </a:r>
            <a:r>
              <a:rPr lang="de-DE" sz="1400" dirty="0">
                <a:solidFill>
                  <a:schemeClr val="tx1"/>
                </a:solidFill>
              </a:rPr>
              <a:t> sollte Priorität in unserer Gesellschaft haben.</a:t>
            </a:r>
          </a:p>
          <a:p>
            <a:pPr marL="285750" indent="-285750">
              <a:buFont typeface="Wingdings" panose="05000000000000000000" pitchFamily="2" charset="2"/>
              <a:buChar char="§"/>
            </a:pPr>
            <a:r>
              <a:rPr lang="de-DE" sz="1400" b="1" dirty="0">
                <a:solidFill>
                  <a:schemeClr val="tx1"/>
                </a:solidFill>
              </a:rPr>
              <a:t>Jeder der möchte sollte seine Berufstätigkeit fortsetzen können</a:t>
            </a:r>
            <a:r>
              <a:rPr lang="de-DE" sz="1400" dirty="0">
                <a:solidFill>
                  <a:schemeClr val="tx1"/>
                </a:solidFill>
              </a:rPr>
              <a:t> und hinsichtlich dieser auch </a:t>
            </a:r>
            <a:r>
              <a:rPr lang="de-DE" sz="1400" b="1" dirty="0">
                <a:solidFill>
                  <a:schemeClr val="tx1"/>
                </a:solidFill>
              </a:rPr>
              <a:t>gleich behandelt </a:t>
            </a:r>
            <a:r>
              <a:rPr lang="de-DE" sz="1400" dirty="0">
                <a:solidFill>
                  <a:schemeClr val="tx1"/>
                </a:solidFill>
              </a:rPr>
              <a:t>werden – warum sollte eine schichtende Krankenschwester pro Stunde Betreuung mehr bezahlen als eine vgl. Person mit einem Beruf in dem Schichtdienste nicht notwendig sind?</a:t>
            </a:r>
          </a:p>
        </p:txBody>
      </p:sp>
    </p:spTree>
    <p:extLst>
      <p:ext uri="{BB962C8B-B14F-4D97-AF65-F5344CB8AC3E}">
        <p14:creationId xmlns:p14="http://schemas.microsoft.com/office/powerpoint/2010/main" val="78959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dirty="0">
                <a:solidFill>
                  <a:schemeClr val="tx1"/>
                </a:solidFill>
              </a:rPr>
              <a:t>Grund für den Antrag (Problembeschreibung)</a:t>
            </a:r>
          </a:p>
          <a:p>
            <a:pPr marL="342900" indent="-342900">
              <a:lnSpc>
                <a:spcPct val="150000"/>
              </a:lnSpc>
              <a:buFont typeface="+mj-lt"/>
              <a:buAutoNum type="arabicPeriod"/>
            </a:pPr>
            <a:r>
              <a:rPr lang="de-DE" sz="2000" b="1" dirty="0">
                <a:solidFill>
                  <a:schemeClr val="tx1"/>
                </a:solidFill>
              </a:rPr>
              <a:t>Inhalt und Ergänzungen zum Antrag (Lösungsvorschlag)</a:t>
            </a:r>
          </a:p>
          <a:p>
            <a:pPr marL="342900" indent="-342900">
              <a:lnSpc>
                <a:spcPct val="150000"/>
              </a:lnSpc>
              <a:buFont typeface="+mj-lt"/>
              <a:buAutoNum type="arabicPeriod"/>
            </a:pPr>
            <a:r>
              <a:rPr lang="de-DE" sz="2000"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dirty="0">
                <a:solidFill>
                  <a:schemeClr val="tx1"/>
                </a:solidFill>
              </a:rPr>
              <a:t>Anmerkungen aus dem Antrag</a:t>
            </a:r>
          </a:p>
          <a:p>
            <a:pPr marL="342900" indent="-342900">
              <a:lnSpc>
                <a:spcPct val="150000"/>
              </a:lnSpc>
              <a:buFont typeface="+mj-lt"/>
              <a:buAutoNum type="arabicPeriod"/>
            </a:pPr>
            <a:r>
              <a:rPr lang="de-DE" sz="2000"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412002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707886"/>
          </a:xfrm>
          <a:prstGeom prst="rect">
            <a:avLst/>
          </a:prstGeom>
          <a:noFill/>
        </p:spPr>
        <p:txBody>
          <a:bodyPr wrap="square" rtlCol="0">
            <a:spAutoFit/>
          </a:bodyPr>
          <a:lstStyle/>
          <a:p>
            <a:r>
              <a:rPr lang="de-DE" sz="2000" b="1" dirty="0"/>
              <a:t>2. Inhalt </a:t>
            </a:r>
            <a:r>
              <a:rPr lang="de-DE" sz="2000" b="1" dirty="0">
                <a:solidFill>
                  <a:schemeClr val="tx1"/>
                </a:solidFill>
              </a:rPr>
              <a:t>und Ergänzungen zum Antrag (Lösungsvorschlag)</a:t>
            </a:r>
          </a:p>
          <a:p>
            <a:endParaRPr lang="de-DE" sz="2000" b="1" dirty="0"/>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Lösungsvorschlag: Lineare Gebührenordnung – Jede Betreuungsstunde kostet gleich viel (Ü3)</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
            </a:pPr>
            <a:r>
              <a:rPr lang="de-DE" b="1" dirty="0">
                <a:solidFill>
                  <a:schemeClr val="tx1"/>
                </a:solidFill>
              </a:rPr>
              <a:t>Angleichung der Betreuungskosten pro Stunde – jede Betreuungsstunde sollte für Familien gleich viel Kosten,</a:t>
            </a:r>
            <a:r>
              <a:rPr lang="de-DE" dirty="0">
                <a:solidFill>
                  <a:schemeClr val="tx1"/>
                </a:solidFill>
              </a:rPr>
              <a:t> unabhängig von der Uhrzeit zu der diese anfällt oder der Länge der Betreuung. (Exakt wie bereits im Betreuungsbereich U3 1-3 jährigen Kindern in Magstadt).</a:t>
            </a:r>
          </a:p>
          <a:p>
            <a:pPr marL="742950" lvl="1" indent="-285750">
              <a:buFont typeface="Wingdings" panose="05000000000000000000" pitchFamily="2" charset="2"/>
              <a:buChar char="§"/>
            </a:pPr>
            <a:r>
              <a:rPr lang="de-DE" dirty="0">
                <a:solidFill>
                  <a:schemeClr val="tx1"/>
                </a:solidFill>
              </a:rPr>
              <a:t>Auf diese Weise steigen die Betreuungskosten linear an. Betreuungskosten für Familien würden nicht plötzlich um ein vielfaches steigen, da diese auf eine Betreuung im Rahmen der Ganztagesgruppen angewiesen sind. Alle werden gleich behandelt.</a:t>
            </a:r>
          </a:p>
          <a:p>
            <a:pPr marL="742950" lvl="1" indent="-285750">
              <a:buFont typeface="Wingdings" panose="05000000000000000000" pitchFamily="2" charset="2"/>
              <a:buChar char="§"/>
            </a:pPr>
            <a:r>
              <a:rPr lang="de-DE" dirty="0">
                <a:solidFill>
                  <a:schemeClr val="tx1"/>
                </a:solidFill>
              </a:rPr>
              <a:t>Möchte/muss ein Elternteil also etwas mehr arbeiten und diese Arbeit fällt nach 13Uhr an, lohnt sich diese Arbeit auch hinsichtlich des Familieneinkommens.</a:t>
            </a:r>
          </a:p>
          <a:p>
            <a:pPr marL="742950" lvl="1" indent="-285750">
              <a:buFont typeface="Wingdings" panose="05000000000000000000" pitchFamily="2" charset="2"/>
              <a:buChar char="§"/>
            </a:pPr>
            <a:endParaRPr lang="de-DE" dirty="0">
              <a:solidFill>
                <a:schemeClr val="tx1"/>
              </a:solidFill>
            </a:endParaRPr>
          </a:p>
          <a:p>
            <a:pPr marL="285750" indent="-285750">
              <a:buFont typeface="Wingdings" panose="05000000000000000000" pitchFamily="2" charset="2"/>
              <a:buChar char="§"/>
            </a:pPr>
            <a:r>
              <a:rPr lang="de-DE" b="1" dirty="0">
                <a:solidFill>
                  <a:schemeClr val="tx1"/>
                </a:solidFill>
              </a:rPr>
              <a:t>Keine Familie in Magstadt sollte mehr als heute bezahlen</a:t>
            </a:r>
            <a:r>
              <a:rPr lang="de-DE" dirty="0">
                <a:solidFill>
                  <a:schemeClr val="tx1"/>
                </a:solidFill>
              </a:rPr>
              <a:t>. Aus diesem Grund der Vorschlag der Freien List, dass </a:t>
            </a:r>
            <a:r>
              <a:rPr lang="de-DE" b="1" dirty="0">
                <a:solidFill>
                  <a:schemeClr val="tx1"/>
                </a:solidFill>
              </a:rPr>
              <a:t>Gebührenniveau auf das Niveau der Regelgruppen abzusenken</a:t>
            </a:r>
            <a:r>
              <a:rPr lang="de-DE" dirty="0">
                <a:solidFill>
                  <a:schemeClr val="tx1"/>
                </a:solidFill>
              </a:rPr>
              <a:t>. </a:t>
            </a:r>
          </a:p>
        </p:txBody>
      </p:sp>
    </p:spTree>
    <p:extLst>
      <p:ext uri="{BB962C8B-B14F-4D97-AF65-F5344CB8AC3E}">
        <p14:creationId xmlns:p14="http://schemas.microsoft.com/office/powerpoint/2010/main" val="122296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75D856-6CA3-4226-A54A-20619893088F}"/>
              </a:ext>
            </a:extLst>
          </p:cNvPr>
          <p:cNvSpPr>
            <a:spLocks noChangeArrowheads="1"/>
          </p:cNvSpPr>
          <p:nvPr/>
        </p:nvSpPr>
        <p:spPr bwMode="auto">
          <a:xfrm>
            <a:off x="10790237" y="1885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a:extLst>
              <a:ext uri="{FF2B5EF4-FFF2-40B4-BE49-F238E27FC236}">
                <a16:creationId xmlns:a16="http://schemas.microsoft.com/office/drawing/2014/main" id="{622DE308-9CF7-43DF-B47E-BECA70F09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0237" y="188536"/>
            <a:ext cx="1127125" cy="7191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371DC7-23F7-4E60-A9B2-6431B617F403}"/>
              </a:ext>
            </a:extLst>
          </p:cNvPr>
          <p:cNvSpPr txBox="1"/>
          <p:nvPr/>
        </p:nvSpPr>
        <p:spPr>
          <a:xfrm>
            <a:off x="838200" y="548105"/>
            <a:ext cx="10515600" cy="400110"/>
          </a:xfrm>
          <a:prstGeom prst="rect">
            <a:avLst/>
          </a:prstGeom>
          <a:noFill/>
        </p:spPr>
        <p:txBody>
          <a:bodyPr wrap="square" rtlCol="0">
            <a:spAutoFit/>
          </a:bodyPr>
          <a:lstStyle/>
          <a:p>
            <a:r>
              <a:rPr lang="de-DE" sz="2000" b="1" dirty="0"/>
              <a:t>Antrag zur Angleichung der Gebühren in </a:t>
            </a:r>
            <a:r>
              <a:rPr lang="de-DE" sz="2000" b="1" dirty="0" err="1"/>
              <a:t>Magstadter</a:t>
            </a:r>
            <a:r>
              <a:rPr lang="de-DE" sz="2000" b="1" dirty="0"/>
              <a:t> Kindergärten Ü3 (3-6 Jahre)</a:t>
            </a:r>
          </a:p>
        </p:txBody>
      </p:sp>
      <p:sp>
        <p:nvSpPr>
          <p:cNvPr id="6" name="Textfeld 5">
            <a:extLst>
              <a:ext uri="{FF2B5EF4-FFF2-40B4-BE49-F238E27FC236}">
                <a16:creationId xmlns:a16="http://schemas.microsoft.com/office/drawing/2014/main" id="{7ACB4158-0CAE-4F00-A482-537769566641}"/>
              </a:ext>
            </a:extLst>
          </p:cNvPr>
          <p:cNvSpPr txBox="1"/>
          <p:nvPr/>
        </p:nvSpPr>
        <p:spPr>
          <a:xfrm>
            <a:off x="838200" y="998717"/>
            <a:ext cx="10515600" cy="400110"/>
          </a:xfrm>
          <a:prstGeom prst="rect">
            <a:avLst/>
          </a:prstGeom>
          <a:noFill/>
        </p:spPr>
        <p:txBody>
          <a:bodyPr wrap="square" rtlCol="0">
            <a:spAutoFit/>
          </a:bodyPr>
          <a:lstStyle/>
          <a:p>
            <a:r>
              <a:rPr lang="de-DE" sz="2000" b="1" dirty="0">
                <a:solidFill>
                  <a:schemeClr val="accent2">
                    <a:lumMod val="75000"/>
                  </a:schemeClr>
                </a:solidFill>
              </a:rPr>
              <a:t>Struktur</a:t>
            </a:r>
            <a:endParaRPr lang="de-DE" b="1" dirty="0">
              <a:solidFill>
                <a:schemeClr val="accent2">
                  <a:lumMod val="75000"/>
                </a:schemeClr>
              </a:solidFill>
            </a:endParaRPr>
          </a:p>
        </p:txBody>
      </p:sp>
      <p:sp>
        <p:nvSpPr>
          <p:cNvPr id="5" name="Rechteck 4">
            <a:extLst>
              <a:ext uri="{FF2B5EF4-FFF2-40B4-BE49-F238E27FC236}">
                <a16:creationId xmlns:a16="http://schemas.microsoft.com/office/drawing/2014/main" id="{9BF9C957-2FA6-489A-A578-32A3F9F96C8E}"/>
              </a:ext>
            </a:extLst>
          </p:cNvPr>
          <p:cNvSpPr/>
          <p:nvPr/>
        </p:nvSpPr>
        <p:spPr>
          <a:xfrm>
            <a:off x="838200" y="1595119"/>
            <a:ext cx="10515600" cy="4851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mj-lt"/>
              <a:buAutoNum type="arabicPeriod"/>
            </a:pPr>
            <a:r>
              <a:rPr lang="de-DE" sz="2000" dirty="0">
                <a:solidFill>
                  <a:schemeClr val="tx1"/>
                </a:solidFill>
              </a:rPr>
              <a:t>Grund für den Antrag (Problembeschreibung)</a:t>
            </a:r>
          </a:p>
          <a:p>
            <a:pPr marL="342900" indent="-342900">
              <a:lnSpc>
                <a:spcPct val="150000"/>
              </a:lnSpc>
              <a:buFont typeface="+mj-lt"/>
              <a:buAutoNum type="arabicPeriod"/>
            </a:pPr>
            <a:r>
              <a:rPr lang="de-DE" sz="2000" dirty="0">
                <a:solidFill>
                  <a:schemeClr val="tx1"/>
                </a:solidFill>
              </a:rPr>
              <a:t>Inhalt und Ergänzungen zum Antrag (Lösungsvorschlag)</a:t>
            </a:r>
          </a:p>
          <a:p>
            <a:pPr marL="342900" indent="-342900">
              <a:lnSpc>
                <a:spcPct val="150000"/>
              </a:lnSpc>
              <a:buFont typeface="+mj-lt"/>
              <a:buAutoNum type="arabicPeriod"/>
            </a:pPr>
            <a:r>
              <a:rPr lang="de-DE" sz="2000" b="1" dirty="0">
                <a:solidFill>
                  <a:schemeClr val="tx1"/>
                </a:solidFill>
              </a:rPr>
              <a:t>Mögliche Reaktionen / Kritikpunkte des Lösungsvorschlags inkl. Erwiderung / Einordnung</a:t>
            </a:r>
          </a:p>
          <a:p>
            <a:pPr marL="342900" indent="-342900">
              <a:lnSpc>
                <a:spcPct val="150000"/>
              </a:lnSpc>
              <a:buFont typeface="+mj-lt"/>
              <a:buAutoNum type="arabicPeriod"/>
            </a:pPr>
            <a:r>
              <a:rPr lang="de-DE" sz="2000" dirty="0">
                <a:solidFill>
                  <a:schemeClr val="tx1"/>
                </a:solidFill>
              </a:rPr>
              <a:t>Anmerkungen aus dem Antrag</a:t>
            </a:r>
          </a:p>
          <a:p>
            <a:pPr marL="342900" indent="-342900">
              <a:lnSpc>
                <a:spcPct val="150000"/>
              </a:lnSpc>
              <a:buFont typeface="+mj-lt"/>
              <a:buAutoNum type="arabicPeriod"/>
            </a:pPr>
            <a:r>
              <a:rPr lang="de-DE" sz="2000" dirty="0">
                <a:solidFill>
                  <a:schemeClr val="tx1"/>
                </a:solidFill>
              </a:rPr>
              <a:t>Kontakt</a:t>
            </a:r>
          </a:p>
          <a:p>
            <a:pPr marL="285750" indent="-285750">
              <a:buFont typeface="Wingdings" panose="05000000000000000000" pitchFamily="2" charset="2"/>
              <a:buChar char="§"/>
            </a:pPr>
            <a:endParaRPr lang="de-DE" dirty="0">
              <a:solidFill>
                <a:schemeClr val="tx1"/>
              </a:solidFill>
            </a:endParaRPr>
          </a:p>
        </p:txBody>
      </p:sp>
    </p:spTree>
    <p:extLst>
      <p:ext uri="{BB962C8B-B14F-4D97-AF65-F5344CB8AC3E}">
        <p14:creationId xmlns:p14="http://schemas.microsoft.com/office/powerpoint/2010/main" val="12919877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2279</Words>
  <Application>Microsoft Office PowerPoint</Application>
  <PresentationFormat>Breitbild</PresentationFormat>
  <Paragraphs>142</Paragraphs>
  <Slides>17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Calibri Light</vt:lpstr>
      <vt:lpstr>CorpoS</vt:lpstr>
      <vt:lpstr>Symbol</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 Hillmann</dc:creator>
  <cp:lastModifiedBy>Mark Hillmann</cp:lastModifiedBy>
  <cp:revision>39</cp:revision>
  <dcterms:created xsi:type="dcterms:W3CDTF">2021-07-10T18:34:46Z</dcterms:created>
  <dcterms:modified xsi:type="dcterms:W3CDTF">2021-07-15T19:37:29Z</dcterms:modified>
</cp:coreProperties>
</file>